
<file path=[Content_Types].xml><?xml version="1.0" encoding="utf-8"?>
<Types xmlns="http://schemas.openxmlformats.org/package/2006/content-types">
  <Default Extension="bin" ContentType="application/vnd.openxmlformats-officedocument.presentationml.printerSettings"/>
  <Default Extension="gif" ContentType="image/gif"/>
  <Default Extension="jpeg" ContentType="image/jpeg"/>
  <Default Extension="jp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7" Type="http://schemas.openxmlformats.org/officeDocument/2006/relationships/slide" Target="slides/slide1.xml"/><Relationship Id="rId8" Type="http://schemas.openxmlformats.org/officeDocument/2006/relationships/notesMaster" Target="notesMasters/notesMaster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F89C1C7-3DCD-1040-A9CF-14679D8B5DDD}" type="datetimeFigureOut">
              <a:rPr lang="en-US" smtClean="0"/>
              <a:t>10/17/16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5E49A5-4136-284D-997B-48E1D791AD67}" type="slidenum">
              <a:rPr lang="en-US" smtClean="0"/>
              <a:t>‹#›</a:t>
            </a:fld>
            <a:endParaRPr lang="en-US"/>
          </a:p>
        </p:txBody>
      </p:sp>
    </p:spTree>
    <p:extLst>
      <p:ext uri="{BB962C8B-B14F-4D97-AF65-F5344CB8AC3E}">
        <p14:creationId xmlns:p14="http://schemas.microsoft.com/office/powerpoint/2010/main" val="262325218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  </a:t>
            </a:r>
            <a:br/>
            <a:r>
              <a:t>C.V. Raman  </a:t>
            </a:r>
            <a:br/>
            <a:r>
              <a:t>  </a:t>
            </a:r>
            <a:br/>
            <a:r>
              <a:t># Textbook  </a:t>
            </a:r>
            <a:br/>
            <a:r>
              <a:t>Knight, 2nd edition, Chapter 18, section 1  </a:t>
            </a:r>
            <a:br/>
            <a:r>
              <a:t>  </a:t>
            </a:r>
            <a:br/>
            <a:r>
              <a:t># Textbook  </a:t>
            </a:r>
            <a:br/>
            <a:r>
              <a:t>  </a:t>
            </a:r>
            <a:br/>
            <a:r>
              <a:t>  </a:t>
            </a:r>
            <a:br/>
            <a:r>
              <a:t># Contributors  </a:t>
            </a:r>
            <a:br/>
            <a:r>
              <a:t>  </a:t>
            </a:r>
            <a:br/>
            <a:r>
              <a:t>  </a:t>
            </a:r>
            <a:br/>
            <a:r>
              <a:t># Description  </a:t>
            </a:r>
            <a:br/>
            <a:r>
              <a:t>Sir Chandrasekhara Venkata Raman was the first Indian Physicist to win the</a:t>
            </a:r>
            <a:br/>
            <a:r>
              <a:t>Novel prize for his work in light scattering. He was born on November 7th,</a:t>
            </a:r>
            <a:br/>
            <a:r>
              <a:t>1988 in Tamil Nadu. His father was a professor of physics and mathematics and</a:t>
            </a:r>
            <a:br/>
            <a:r>
              <a:t>his mother came from a family of scholars. In 1921, when he was returning to</a:t>
            </a:r>
            <a:br/>
            <a:r>
              <a:t>India from London, on the voyage, he became fascinated with the blue color of</a:t>
            </a:r>
            <a:br/>
            <a:r>
              <a:t>Mediterranean sea. He had some physics apparatus on him - a prism, a miniature</a:t>
            </a:r>
            <a:br/>
            <a:r>
              <a:t>spectroscope and a diffraction grating - which he used to prove that the sea</a:t>
            </a:r>
            <a:br/>
            <a:r>
              <a:t>was scattering sunlight by water molecule, which refutes Lord Rayleigh's</a:t>
            </a:r>
            <a:br/>
            <a:r>
              <a:t>explanation that the color of the sea is a reflection of the color of the sky.</a:t>
            </a:r>
            <a:br/>
            <a:r>
              <a:t>But Rayleigh argued that the blue color of the sky was caused by scattering of</a:t>
            </a:r>
            <a:br/>
            <a:r>
              <a:t>sunlight by the air molecules. From Raman's discovery, he was obsessed with</a:t>
            </a:r>
            <a:br/>
            <a:r>
              <a:t>the idea of light scattering. Analyzing the effect of scattering light by</a:t>
            </a:r>
            <a:br/>
            <a:r>
              <a:t>water was not easy, so Raman made visual observations of how scattered lights</a:t>
            </a:r>
            <a:br/>
            <a:r>
              <a:t>of different color passed through liquid. This visual observation is now</a:t>
            </a:r>
            <a:br/>
            <a:r>
              <a:t>called the Raman scattering and is the result of the Raman effect - the change</a:t>
            </a:r>
            <a:br/>
            <a:r>
              <a:t>in the wavelength of light that occurs when a light beam is deflected by</a:t>
            </a:r>
            <a:br/>
            <a:r>
              <a:t>molecules. Raman effect was an important discovery because after its</a:t>
            </a:r>
            <a:br/>
            <a:r>
              <a:t>discovery, physicists used this technique to study the vibration and rotation</a:t>
            </a:r>
            <a:br/>
            <a:r>
              <a:t>of molecules. By the late 1930s, the Raman effect was a principal method of</a:t>
            </a:r>
            <a:br/>
            <a:r>
              <a:t>chemical analysis because Raman spectroscopy could be easily used to solid,</a:t>
            </a:r>
            <a:br/>
            <a:r>
              <a:t>liquid, gas and aqueous solutions.  </a:t>
            </a:r>
            <a:br/>
            <a:r>
              <a:t>  </a:t>
            </a:r>
            <a:br/>
            <a:r>
              <a:t># Sources  </a:t>
            </a:r>
            <a:br/>
            <a:r>
              <a:t>C.V. Raman The Raman Effect - Landmark. (n.d.). Retrieved from</a:t>
            </a:r>
            <a:br/>
            <a:r>
              <a:t>https://www.acs.org/content/acs/en/education/whatischemistry/landmarks/ramaneffect.html</a:t>
            </a:r>
            <a:br/>
            <a:br/>
            <a:r>
              <a:t>Home. (n.d.). Retrieved from https://www.famousscientists.org/c-v-raman/ Who</a:t>
            </a:r>
            <a:br/>
            <a:r>
              <a:t>is C.V. Raman? Everything You Need to Know. (n.d.). Retrieved from</a:t>
            </a:r>
            <a:br/>
            <a:r>
              <a:t>https://www.thefamouspeople.com/profiles/c-v-raman-5318.php  </a:t>
            </a:r>
            <a:br/>
            <a:r>
              <a:t>  </a:t>
            </a:r>
            <a:br/>
            <a:r>
              <a:t># Photo  </a:t>
            </a:r>
            <a:br/>
            <a:r>
              <a:t>https://www.thefamouspeople.com/profiles/images/c-v-raman-2.jpg</a:t>
            </a:r>
            <a:br/>
          </a:p>
        </p:txBody>
      </p:sp>
      <p:sp>
        <p:nvSpPr>
          <p:cNvPr id="4" name="Slide Number Placeholder 3"/>
          <p:cNvSpPr>
            <a:spLocks noGrp="1"/>
          </p:cNvSpPr>
          <p:nvPr>
            <p:ph type="sldNum" idx="5" sz="quarter"/>
          </p:nvPr>
        </p:nvSpPr>
        <p:spPr/>
      </p:sp>
    </p:spTree>
  </p:cSld>
  <p:clrMapOvr>
    <a:masterClrMapping/>
  </p:clrMapOvr>
</p:notes>
</file>

<file path=ppt/notesSlides/notesSlide1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a:t>
            </a:r>
            <a:br/>
            <a:r>
              <a:t>Masahiro Morii</a:t>
            </a:r>
            <a:br/>
            <a:br/>
            <a:r>
              <a:t># Textbook</a:t>
            </a:r>
            <a:br/>
            <a:br/>
            <a:r>
              <a:t># Description</a:t>
            </a:r>
            <a:br/>
            <a:br/>
            <a:r>
              <a:t>"Masahiro Morii is an experimental physicist working on studies of elementary particles and their interactions. He is currently involved in the ATLAS experiment at the Large Hadron Collider at CERN. The experiment is anticipated to uncover the origin of the electroweak symmetry breaking, and has a great potential for discovering new physics beyond the Standard Model.</a:t>
            </a:r>
            <a:br/>
            <a:r>
              <a:t>Prof. Morii has also been involved in the LUX Dark Matter Experiment, which operates in the Sanford Underground Laboratory at Homestake, SD. The experiment uses 300 kg of liquid xenon to detect the Dark Matter - an invisible form of matter which make up 4/5 of the mass of the Universe."</a:t>
            </a:r>
            <a:br/>
            <a:br/>
            <a:r>
              <a:t># Sources</a:t>
            </a:r>
            <a:br/>
            <a:r>
              <a:t>https://www.physics.harvard.edu/people/facpages/morii</a:t>
            </a:r>
            <a:br/>
            <a:br/>
            <a:r>
              <a:t># Photo</a:t>
            </a:r>
            <a:br/>
            <a:r>
              <a:t>https://scholar.harvard.edu/files/morii/files/masahiro_office.jpg?m=1469625891</a:t>
            </a:r>
            <a:br/>
          </a:p>
        </p:txBody>
      </p:sp>
      <p:sp>
        <p:nvSpPr>
          <p:cNvPr id="4" name="Slide Number Placeholder 3"/>
          <p:cNvSpPr>
            <a:spLocks noGrp="1"/>
          </p:cNvSpPr>
          <p:nvPr>
            <p:ph type="sldNum" idx="5" sz="quarter"/>
          </p:nvPr>
        </p:nvSpPr>
        <p:spPr/>
      </p:sp>
    </p:spTree>
  </p:cSld>
  <p:clrMapOvr>
    <a:masterClrMapping/>
  </p:clrMapOvr>
</p:notes>
</file>

<file path=ppt/notesSlides/notesSlide1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#Name</a:t>
            </a:r>
            <a:br/>
            <a:r>
              <a:t>Jeevak Parpia</a:t>
            </a:r>
            <a:br/>
            <a:br/>
            <a:r>
              <a:t># Textbook</a:t>
            </a:r>
            <a:br/>
            <a:br/>
            <a:r>
              <a:t># Description</a:t>
            </a:r>
            <a:br/>
            <a:r>
              <a:t>Chair, Department of Physics, Cornell University, Ithaca NY.</a:t>
            </a:r>
            <a:br/>
            <a:r>
              <a:t>Professor, Department of Physics, Cornell University</a:t>
            </a:r>
            <a:br/>
            <a:r>
              <a:t>Laboratory of Atomic and Solid State Physics</a:t>
            </a:r>
            <a:br/>
            <a:r>
              <a:t>“Professor of physics Jeevak Parpia, M.S. '77, Ph.D. '79, is one of three winners of the 2017 Fritz London Memorial Prize. The prize, administered by Duke University and awarded every three years, recognizes scientists who have made outstanding contributions to the field of low-temperature physics.”</a:t>
            </a:r>
            <a:br/>
            <a:br/>
            <a:r>
              <a:t>Jeevak Parpia studies low temperature physics, including</a:t>
            </a:r>
            <a:br/>
            <a:br/>
            <a:r>
              <a:t> * the physics of highly confined superfluid 3He</a:t>
            </a:r>
            <a:br/>
            <a:r>
              <a:t> * disordered superfluids</a:t>
            </a:r>
            <a:br/>
            <a:r>
              <a:t> * micro- and nano-mechanical resonators, their design, optimization, non-linear characteristics and the role of stress on these structures and graphene resonators</a:t>
            </a:r>
            <a:br/>
            <a:br/>
            <a:r>
              <a:t>Publications: http://parpia.lassp.cornell.edu/publications</a:t>
            </a:r>
            <a:br/>
            <a:br/>
            <a:r>
              <a:t># Sources</a:t>
            </a:r>
            <a:br/>
            <a:r>
              <a:t>http://parpia.lassp.cornell.edu/</a:t>
            </a:r>
            <a:br/>
            <a:r>
              <a:t>http://www.news.cornell.edu/stories/2017/03/jeevak-parpia-wins-low-temperature-physics-prize</a:t>
            </a:r>
            <a:br/>
            <a:br/>
            <a:r>
              <a:t># Photo</a:t>
            </a:r>
            <a:br/>
            <a:r>
              <a:t>http://physics.cornell.edu/sites/physics/files/Parpia_f_2.jpg</a:t>
            </a:r>
            <a:br/>
          </a:p>
        </p:txBody>
      </p:sp>
      <p:sp>
        <p:nvSpPr>
          <p:cNvPr id="4" name="Slide Number Placeholder 3"/>
          <p:cNvSpPr>
            <a:spLocks noGrp="1"/>
          </p:cNvSpPr>
          <p:nvPr>
            <p:ph type="sldNum" idx="5" sz="quarter"/>
          </p:nvPr>
        </p:nvSpPr>
        <p:spPr/>
      </p:sp>
    </p:spTree>
  </p:cSld>
  <p:clrMapOvr>
    <a:masterClrMapping/>
  </p:clrMapOvr>
</p:notes>
</file>

<file path=ppt/notesSlides/notesSlide1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  </a:t>
            </a:r>
            <a:br/>
            <a:r>
              <a:t>Tsung-Dao Lee  </a:t>
            </a:r>
            <a:br/>
            <a:r>
              <a:t>  </a:t>
            </a:r>
            <a:br/>
            <a:r>
              <a:t># Textbook  </a:t>
            </a:r>
            <a:br/>
            <a:r>
              <a:t>Knight, 3rd edition, Chapter 42, Section 2  </a:t>
            </a:r>
            <a:br/>
            <a:r>
              <a:t>  </a:t>
            </a:r>
            <a:br/>
            <a:r>
              <a:t># Textbook  </a:t>
            </a:r>
            <a:br/>
            <a:r>
              <a:t>  </a:t>
            </a:r>
            <a:br/>
            <a:r>
              <a:t>  </a:t>
            </a:r>
            <a:br/>
            <a:r>
              <a:t># Textbook  </a:t>
            </a:r>
            <a:br/>
            <a:r>
              <a:t>  </a:t>
            </a:r>
            <a:br/>
            <a:r>
              <a:t>  </a:t>
            </a:r>
            <a:br/>
            <a:r>
              <a:t># Contributors  </a:t>
            </a:r>
            <a:br/>
            <a:r>
              <a:t>Khai Nguyen  </a:t>
            </a:r>
            <a:br/>
            <a:r>
              <a:t>  </a:t>
            </a:r>
            <a:br/>
            <a:r>
              <a:t># Description  </a:t>
            </a:r>
            <a:br/>
            <a:r>
              <a:t>Tsung-Dao Lee is a Chinese-American physicist, known for his work on parity</a:t>
            </a:r>
            <a:br/>
            <a:r>
              <a:t>violation, the Lee Model, particle physics, relativistic heavy ion physics,</a:t>
            </a:r>
            <a:br/>
            <a:r>
              <a:t>nontopological solitons and soliton stars. He was a recipient of the 1957</a:t>
            </a:r>
            <a:br/>
            <a:r>
              <a:t>Nobel Prize in Physics at the age of 30. Lee conducted the majority of his</a:t>
            </a:r>
            <a:br/>
            <a:r>
              <a:t>life's research at Columbia University, where his first work was on a solvable</a:t>
            </a:r>
            <a:br/>
            <a:r>
              <a:t>model of quantum field theory known as the Lee Model. Later, he worked on the</a:t>
            </a:r>
            <a:br/>
            <a:r>
              <a:t>puzzle of K meson decay, through which he studied parity non-conservation in</a:t>
            </a:r>
            <a:br/>
            <a:r>
              <a:t>weak interactions. This work led to his winning the Nobel Prize in Physics. He</a:t>
            </a:r>
            <a:br/>
            <a:r>
              <a:t>was also very active in statistical mechanics, astrophysics, and a number of</a:t>
            </a:r>
            <a:br/>
            <a:r>
              <a:t>other disciplines.  </a:t>
            </a:r>
            <a:br/>
            <a:r>
              <a:t>  </a:t>
            </a:r>
            <a:br/>
            <a:r>
              <a:t># Sources  </a:t>
            </a:r>
            <a:br/>
            <a:r>
              <a:t>Lee, T. D., &amp; Yang, C. N. (1956). Question of parity conservation in weak</a:t>
            </a:r>
            <a:br/>
            <a:r>
              <a:t>interactions. Physical Review, 104(1), 254. Lee, T. D. (1981). Particle</a:t>
            </a:r>
            <a:br/>
            <a:r>
              <a:t>Physics and Introduction to Field Theory, Comtemporary Concepts in Physics</a:t>
            </a:r>
            <a:br/>
            <a:r>
              <a:t>Vol. 1. Harwood academic publishers. Lee, T. D., &amp; Yang, C. N. (1952).</a:t>
            </a:r>
            <a:br/>
            <a:r>
              <a:t>Statistical theory of equations of state and phase transitions. II. Lattice</a:t>
            </a:r>
            <a:br/>
            <a:r>
              <a:t>gas and Ising model. Physical Review, 87(3), 410. Yang, C. N., &amp; Lee, T. D.</a:t>
            </a:r>
            <a:br/>
            <a:r>
              <a:t>(1952). Statistical theory of equations of state and phase transitions. I.</a:t>
            </a:r>
            <a:br/>
            <a:r>
              <a:t>Theory of condensation. Physical Review, 87(3), 404.  </a:t>
            </a:r>
            <a:br/>
            <a:r>
              <a:t>  </a:t>
            </a:r>
            <a:br/>
            <a:r>
              <a:t># Photo  </a:t>
            </a:r>
            <a:br/>
            <a:r>
              <a:t>https://upload.wikimedia.org/wikipedia/commons/5/53/TD_Lee.jpg  </a:t>
            </a:r>
            <a:br/>
            <a:r>
              <a:t>  </a:t>
            </a:r>
            <a:br/>
            <a:br/>
          </a:p>
        </p:txBody>
      </p:sp>
      <p:sp>
        <p:nvSpPr>
          <p:cNvPr id="4" name="Slide Number Placeholder 3"/>
          <p:cNvSpPr>
            <a:spLocks noGrp="1"/>
          </p:cNvSpPr>
          <p:nvPr>
            <p:ph type="sldNum" idx="5" sz="quarter"/>
          </p:nvPr>
        </p:nvSpPr>
        <p:spPr/>
      </p:sp>
    </p:spTree>
  </p:cSld>
  <p:clrMapOvr>
    <a:masterClrMapping/>
  </p:clrMapOvr>
</p:notes>
</file>

<file path=ppt/notesSlides/notesSlide1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a:t>
            </a:r>
            <a:br/>
            <a:r>
              <a:t>Bhāskara II</a:t>
            </a:r>
            <a:br/>
            <a:r>
              <a:t># Textbook</a:t>
            </a:r>
            <a:br/>
            <a:r>
              <a:t>Knight, 3rd edition, Chapter 17, section 4</a:t>
            </a:r>
            <a:br/>
            <a:r>
              <a:t># Contributors</a:t>
            </a:r>
            <a:br/>
            <a:r>
              <a:t>Jacob Harris</a:t>
            </a:r>
            <a:br/>
            <a:br/>
            <a:r>
              <a:t># Description</a:t>
            </a:r>
            <a:br/>
            <a:r>
              <a:t>Bhāskara II was a 12th century Indian mathematician and astronomer. Among his many notable accomplishments, which include using differentials centuries before Newton “invented” calculus (Bhāskara II), Bhāskara II was one of the first to design a perpetual motion machine. The “Bhāskara wheel” has curved spokes filled with mercury, which flows downward in the direction of rotation, theoretically creating a shifting force to power perpetual rotation (Simanek 2010). Unfortunately, Bhāskara II didn’t account for the unbalancing effect of the mercury flow, which shifts the wheel’s center of mass and eventually disrupts rotation (Simanek). Bhāskara II’s design has remained a fascination for physicists and countless researchers have tried to optimize his design and create a truly perpetually rotating wheel.  All have failed (Simanek). Bhāskara II was instrumental is the development of Indian mathematics, and was honored in 1981 with an eponymous satellite (Bhāskara II).</a:t>
            </a:r>
            <a:br/>
            <a:br/>
            <a:r>
              <a:t># Sources</a:t>
            </a:r>
            <a:br/>
            <a:r>
              <a:t>“Bhāskara II.” Wikipedia: The Free Encyclopedia. Wikimedia Foundation, Inc. 22 July 2004. Web. Accessed 30 Sept. 2017. https://en.wikipedia.org/wiki/Bh%C4%81skara_II#Engineering</a:t>
            </a:r>
            <a:br/>
            <a:r>
              <a:t>Simanek, Donald. 2010. “The Shifting-Mass Overbalanced Wheel.” The Museum of Unworkable Devices, Lock Haven University. Accessed 30 Sept. 2017. http://www.lhup.edu/~dsimanek/museum/overbal.htm. </a:t>
            </a:r>
            <a:br/>
            <a:br/>
            <a:r>
              <a:t># Photo</a:t>
            </a:r>
            <a:br/>
            <a:r>
              <a:t>http://www.famousmathematicians.com/wp-content/uploads/2016/09/bhaskara-273x300.jpg</a:t>
            </a:r>
            <a:br/>
            <a:br/>
          </a:p>
        </p:txBody>
      </p:sp>
      <p:sp>
        <p:nvSpPr>
          <p:cNvPr id="4" name="Slide Number Placeholder 3"/>
          <p:cNvSpPr>
            <a:spLocks noGrp="1"/>
          </p:cNvSpPr>
          <p:nvPr>
            <p:ph type="sldNum" idx="5" sz="quarter"/>
          </p:nvPr>
        </p:nvSpPr>
        <p:spPr/>
      </p:sp>
    </p:spTree>
  </p:cSld>
  <p:clrMapOvr>
    <a:masterClrMapping/>
  </p:clrMapOvr>
</p:notes>
</file>

<file path=ppt/notesSlides/notesSlide1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a:t>
            </a:r>
            <a:br/>
            <a:br/>
            <a:r>
              <a:t>Shirley Ann Jackson</a:t>
            </a:r>
            <a:br/>
            <a:br/>
            <a:r>
              <a:t># Textbook</a:t>
            </a:r>
            <a:br/>
            <a:br/>
            <a:r>
              <a:t>Knight, 3rd edition, Chapter 22, section 1</a:t>
            </a:r>
            <a:br/>
            <a:br/>
            <a:r>
              <a:t># Textbook</a:t>
            </a:r>
            <a:br/>
            <a:br/>
            <a:r>
              <a:t># Textbook</a:t>
            </a:r>
            <a:br/>
            <a:br/>
            <a:r>
              <a:t># Contributors</a:t>
            </a:r>
            <a:br/>
            <a:br/>
            <a:r>
              <a:t># Description</a:t>
            </a:r>
            <a:br/>
            <a:br/>
            <a:r>
              <a:t>Shirley Ann Jackson is an African-American physicist born in Washington D.C., on August 5th, 1946. She was the first African American women to get a PhD from MIT. Dr.Jackson studied hadrons as a research associate at the Fermi National Accelerator Laboratory in Batavia, Illinois. She was also a visiting scientist at CERN in Switzerland where she worked on theories relating to elementary particles. She was a part of the Theoretical Physics Research Department at AT&amp;T Bell Laboratories in 1976 and studied materials used in the semiconductor industry. She also researched on the optical and electronic properties of two-dimensional and quasi-two dimensional systems. She made contributions to the knowledge of charged density waves in layered compounds and optical and electronic properties of semiconductor strained-layer superlattices. Since her postgraduate studies, she has been active in initiatives to increase African American participation in science and math. She has been serving as the president of Rensselear</a:t>
            </a:r>
            <a:br/>
            <a:r>
              <a:t>Polytechnic Institute since July 1, 1999.</a:t>
            </a:r>
            <a:br/>
            <a:br/>
            <a:r>
              <a:t>She was the first black woman to earn a PhD from MIT. She was the first black</a:t>
            </a:r>
            <a:br/>
            <a:r>
              <a:t>woman to be elected to the National Academy of Engineering. She did most of</a:t>
            </a:r>
            <a:br/>
            <a:r>
              <a:t>her research on optical and electronic properties of layered materials,</a:t>
            </a:r>
            <a:br/>
            <a:r>
              <a:t>surface electrons of liquid helium films, strained-layer semiconductor</a:t>
            </a:r>
            <a:br/>
            <a:r>
              <a:t>superlattices, and most notably, the polaronic aspects of electrons in two-</a:t>
            </a:r>
            <a:br/>
            <a:r>
              <a:t>dimensional systems.  </a:t>
            </a:r>
            <a:br/>
            <a:br/>
            <a:br/>
            <a:r>
              <a:t># Sources</a:t>
            </a:r>
            <a:br/>
            <a:br/>
            <a:r>
              <a:t>[https://en.wikipedia.org/wiki/Shirley_Ann_Jackson](https://en.wikipedia.org/wiki/Shirley_Ann_Jackson) </a:t>
            </a:r>
            <a:br/>
            <a:r>
              <a:t>[http://www.nytimes.com/ref/college/faculty/coll_pres_jacksonbio.html](http://www.nytimes.com/ref/college/faculty/coll_pres_jacksonbio.html)</a:t>
            </a:r>
            <a:br/>
            <a:r>
              <a:t>[Diaz, S. (n.d.). Jackson, Shirley Ann.](http://www.blackpast.org/aah/jackson-shirley-ann-1946)</a:t>
            </a:r>
            <a:br/>
            <a:br/>
            <a:br/>
            <a:r>
              <a:t># Photo</a:t>
            </a:r>
            <a:br/>
            <a:br/>
            <a:r>
              <a:t>https://cdn-blog.adafruit.com/uploads/2015/02/Shirley-Ann-Jackson.jpg</a:t>
            </a:r>
            <a:br/>
            <a:r>
              <a:t>https://thenotesofe.files.wordpress.com/2015/03/jackson_8x10.jpg</a:t>
            </a:r>
            <a:br/>
          </a:p>
        </p:txBody>
      </p:sp>
      <p:sp>
        <p:nvSpPr>
          <p:cNvPr id="4" name="Slide Number Placeholder 3"/>
          <p:cNvSpPr>
            <a:spLocks noGrp="1"/>
          </p:cNvSpPr>
          <p:nvPr>
            <p:ph type="sldNum" idx="5" sz="quarter"/>
          </p:nvPr>
        </p:nvSpPr>
        <p:spPr/>
      </p:sp>
    </p:spTree>
  </p:cSld>
  <p:clrMapOvr>
    <a:masterClrMapping/>
  </p:clrMapOvr>
</p:notes>
</file>

<file path=ppt/notesSlides/notesSlide1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a:t>
            </a:r>
            <a:br/>
            <a:br/>
            <a:r>
              <a:t>Shirley Ann Jackson</a:t>
            </a:r>
            <a:br/>
            <a:br/>
            <a:r>
              <a:t># Textbook</a:t>
            </a:r>
            <a:br/>
            <a:br/>
            <a:r>
              <a:t>Knight, 3rd edition, Chapter 22, section 1</a:t>
            </a:r>
            <a:br/>
            <a:br/>
            <a:r>
              <a:t># Textbook</a:t>
            </a:r>
            <a:br/>
            <a:br/>
            <a:r>
              <a:t># Textbook</a:t>
            </a:r>
            <a:br/>
            <a:br/>
            <a:r>
              <a:t># Contributors</a:t>
            </a:r>
            <a:br/>
            <a:br/>
            <a:r>
              <a:t># Description</a:t>
            </a:r>
            <a:br/>
            <a:br/>
            <a:r>
              <a:t>Shirley Ann Jackson is an African-American physicist born in Washington D.C., on August 5th, 1946. She was the first African American women to get a PhD from MIT. Dr.Jackson studied hadrons as a research associate at the Fermi National Accelerator Laboratory in Batavia, Illinois. She was also a visiting scientist at CERN in Switzerland where she worked on theories relating to elementary particles. She was a part of the Theoretical Physics Research Department at AT&amp;T Bell Laboratories in 1976 and studied materials used in the semiconductor industry. She also researched on the optical and electronic properties of two-dimensional and quasi-two dimensional systems. She made contributions to the knowledge of charged density waves in layered compounds and optical and electronic properties of semiconductor strained-layer superlattices. Since her postgraduate studies, she has been active in initiatives to increase African American participation in science and math. She has been serving as the president of Rensselear</a:t>
            </a:r>
            <a:br/>
            <a:r>
              <a:t>Polytechnic Institute since July 1, 1999.</a:t>
            </a:r>
            <a:br/>
            <a:br/>
            <a:r>
              <a:t>She was the first black woman to earn a PhD from MIT. She was the first black</a:t>
            </a:r>
            <a:br/>
            <a:r>
              <a:t>woman to be elected to the National Academy of Engineering. She did most of</a:t>
            </a:r>
            <a:br/>
            <a:r>
              <a:t>her research on optical and electronic properties of layered materials,</a:t>
            </a:r>
            <a:br/>
            <a:r>
              <a:t>surface electrons of liquid helium films, strained-layer semiconductor</a:t>
            </a:r>
            <a:br/>
            <a:r>
              <a:t>superlattices, and most notably, the polaronic aspects of electrons in two-</a:t>
            </a:r>
            <a:br/>
            <a:r>
              <a:t>dimensional systems.  </a:t>
            </a:r>
            <a:br/>
            <a:br/>
            <a:br/>
            <a:r>
              <a:t># Sources</a:t>
            </a:r>
            <a:br/>
            <a:br/>
            <a:r>
              <a:t>[https://en.wikipedia.org/wiki/Shirley_Ann_Jackson](https://en.wikipedia.org/wiki/Shirley_Ann_Jackson) </a:t>
            </a:r>
            <a:br/>
            <a:r>
              <a:t>[http://www.nytimes.com/ref/college/faculty/coll_pres_jacksonbio.html](http://www.nytimes.com/ref/college/faculty/coll_pres_jacksonbio.html)</a:t>
            </a:r>
            <a:br/>
            <a:r>
              <a:t>[Diaz, S. (n.d.). Jackson, Shirley Ann.](http://www.blackpast.org/aah/jackson-shirley-ann-1946)</a:t>
            </a:r>
            <a:br/>
            <a:br/>
            <a:br/>
            <a:r>
              <a:t># Photo</a:t>
            </a:r>
            <a:br/>
            <a:br/>
            <a:r>
              <a:t>https://cdn-blog.adafruit.com/uploads/2015/02/Shirley-Ann-Jackson.jpg</a:t>
            </a:r>
            <a:br/>
            <a:r>
              <a:t>https://thenotesofe.files.wordpress.com/2015/03/jackson_8x10.jpg</a:t>
            </a:r>
            <a:br/>
          </a:p>
        </p:txBody>
      </p:sp>
      <p:sp>
        <p:nvSpPr>
          <p:cNvPr id="4" name="Slide Number Placeholder 3"/>
          <p:cNvSpPr>
            <a:spLocks noGrp="1"/>
          </p:cNvSpPr>
          <p:nvPr>
            <p:ph type="sldNum" idx="5" sz="quarter"/>
          </p:nvPr>
        </p:nvSpPr>
        <p:spPr/>
      </p:sp>
    </p:spTree>
  </p:cSld>
  <p:clrMapOvr>
    <a:masterClrMapping/>
  </p:clrMapOvr>
</p:notes>
</file>

<file path=ppt/notesSlides/notesSlide1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  </a:t>
            </a:r>
            <a:br/>
            <a:r>
              <a:t>Dr. Hadiyah Green  </a:t>
            </a:r>
            <a:br/>
            <a:r>
              <a:t>  </a:t>
            </a:r>
            <a:br/>
            <a:r>
              <a:t># Textbook  </a:t>
            </a:r>
            <a:br/>
            <a:r>
              <a:t>Knight, 3rd Edition, Chapter 17  </a:t>
            </a:r>
            <a:br/>
            <a:r>
              <a:t>  </a:t>
            </a:r>
            <a:br/>
            <a:r>
              <a:t># Textbook  </a:t>
            </a:r>
            <a:br/>
            <a:r>
              <a:t>  </a:t>
            </a:r>
            <a:br/>
            <a:r>
              <a:t>  </a:t>
            </a:r>
            <a:br/>
            <a:r>
              <a:t># Textbook  </a:t>
            </a:r>
            <a:br/>
            <a:r>
              <a:t>  </a:t>
            </a:r>
            <a:br/>
            <a:r>
              <a:t>  </a:t>
            </a:r>
            <a:br/>
            <a:r>
              <a:t># Contributors  </a:t>
            </a:r>
            <a:br/>
            <a:r>
              <a:t>Irving Barrera  </a:t>
            </a:r>
            <a:br/>
            <a:r>
              <a:t>  </a:t>
            </a:r>
            <a:br/>
            <a:r>
              <a:t># Description  </a:t>
            </a:r>
            <a:br/>
            <a:r>
              <a:t>The more I learn about the scientific community, the more I learn about the</a:t>
            </a:r>
            <a:br/>
            <a:r>
              <a:t>issues of sexism and racism affecting women and minorities wanting to do</a:t>
            </a:r>
            <a:br/>
            <a:r>
              <a:t>research. There is definitely a stigma against women and women of color</a:t>
            </a:r>
            <a:br/>
            <a:r>
              <a:t>wanting to do research at a professional level. Countless are the cases, of</a:t>
            </a:r>
            <a:br/>
            <a:r>
              <a:t>female scientists that have to choose between having a family and their</a:t>
            </a:r>
            <a:br/>
            <a:r>
              <a:t>professional careers, and smaller is the number of women of color that have a</a:t>
            </a:r>
            <a:br/>
            <a:r>
              <a:t>leadership position in the labs where they do research. For this reason, it is</a:t>
            </a:r>
            <a:br/>
            <a:r>
              <a:t>important to shed the light on inspiring women who are making major</a:t>
            </a:r>
            <a:br/>
            <a:r>
              <a:t>contributions to their fields because they are role models that future</a:t>
            </a:r>
            <a:br/>
            <a:r>
              <a:t>scientists can look up to. I found a scientist who is making groundbreaking</a:t>
            </a:r>
            <a:br/>
            <a:r>
              <a:t>discoveries in the field of lasers. Her name is Hadiyah Green and she is</a:t>
            </a:r>
            <a:br/>
            <a:r>
              <a:t>developing laser technologies to kill cancer cells. She earned her PhD in</a:t>
            </a:r>
            <a:br/>
            <a:r>
              <a:t>Physics from the University of Alabama Birmingham. After her closest relatives</a:t>
            </a:r>
            <a:br/>
            <a:r>
              <a:t>were diagnosed with cancer, she decided to use her background to develop</a:t>
            </a:r>
            <a:br/>
            <a:r>
              <a:t>lasers that selectively target cancer cells through the use of nanoparticles.</a:t>
            </a:r>
            <a:br/>
            <a:r>
              <a:t>She has tested her treatment on mice and has obtained promising results. In</a:t>
            </a:r>
            <a:br/>
            <a:r>
              <a:t>the future, she hopes to advance her research to make it useful for humans.  </a:t>
            </a:r>
            <a:br/>
            <a:r>
              <a:t>  </a:t>
            </a:r>
            <a:br/>
            <a:r>
              <a:t># Sources  </a:t>
            </a:r>
            <a:br/>
            <a:r>
              <a:t>https://womenintheworld.com/2016/01/09/black-female-physicist-pioneers-</a:t>
            </a:r>
            <a:br/>
            <a:r>
              <a:t>technology-that-kills-cancer-cells-with-lasers/?refresh  </a:t>
            </a:r>
            <a:br/>
            <a:r>
              <a:t>  </a:t>
            </a:r>
            <a:br/>
            <a:r>
              <a:t># Photo  </a:t>
            </a:r>
            <a:br/>
            <a:r>
              <a:t>http://www.msm.edu/_resources/MSMimages/FacultyDirectoryImages/Physiology/HadiyahNGreen.jpg</a:t>
            </a:r>
            <a:br/>
            <a:br/>
          </a:p>
        </p:txBody>
      </p:sp>
      <p:sp>
        <p:nvSpPr>
          <p:cNvPr id="4" name="Slide Number Placeholder 3"/>
          <p:cNvSpPr>
            <a:spLocks noGrp="1"/>
          </p:cNvSpPr>
          <p:nvPr>
            <p:ph type="sldNum" idx="5" sz="quarter"/>
          </p:nvPr>
        </p:nvSpPr>
        <p:spPr/>
      </p:sp>
    </p:spTree>
  </p:cSld>
  <p:clrMapOvr>
    <a:masterClrMapping/>
  </p:clrMapOvr>
</p:notes>
</file>

<file path=ppt/notesSlides/notesSlide1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a:t>
            </a:r>
            <a:br/>
            <a:r>
              <a:t>Chien-Shiung Wu</a:t>
            </a:r>
            <a:br/>
            <a:r>
              <a:t># Textbook</a:t>
            </a:r>
            <a:br/>
            <a:r>
              <a:t>Knight, 3rd edition, Chapter 42, Section 2</a:t>
            </a:r>
            <a:br/>
            <a:r>
              <a:t># Contributors</a:t>
            </a:r>
            <a:br/>
            <a:r>
              <a:t>Khyrul Khan</a:t>
            </a:r>
            <a:br/>
            <a:br/>
            <a:r>
              <a:t># Description</a:t>
            </a:r>
            <a:br/>
            <a:r>
              <a:t>Chien-Shiung Wu (1912-1997) was a Chinese-American experimental physicist who made significant contributions in the field of nuclear physics1 (Wikipedia). Wu worked on the infamous Manhattan Project where she developed the process of separating uranium metal to uranium-235 and uranium-238 by gaseous diffusion1 (Wikipedia). Her work was credited to contradict the hypothetical Law of Conservation of Parity, which at the time was a well-established law and basically entailed a very complicated way of proving the idea of symmetry, where particles that are mirror images of each other will act in identical ways3 (ListVerse). Her experiments were incredibly significant in that she was able to show that one particle was more likely to eject an electron than the other and they were therefore not symmetrical and that observation overturned a 30-year belief and shattered the conservation of parity law3 (ListVerse). The discovery of parity violation was a major contribution to particle physics and the development of the Standard Model which is a paradigm of the modern quantum field theory2 (Wikipedia). It is little wonder that Wu is now hailed as “The First Lady of Physics” and the “Chinese Marie Curie”1(Wikipedia). However, unfortunately, like many of her contemporary female scientists, Wu’s work was discredited and her male co-workers Lee and Yang got awarded the Nobel Prize for Physics for ‘her’ experiment3 (ListVerse). In fact, she received no mention or credit for her significant contribution to the project until 1978, when she was awarded the inaugural Wolf Prize for Physics two decades after her ground-breaking experiment1(Wikipedia).</a:t>
            </a:r>
            <a:br/>
            <a:br/>
            <a:r>
              <a:t># Sources</a:t>
            </a:r>
            <a:br/>
            <a:r>
              <a:t>Chien-Shiung Wu. Wikipedia. The Free Encyclopedia. Wikimedia Foundation, Inc. 20 September 2017. Web. 06 October 2017. https://en.wikipedia.org/wiki/Chien-Shiung_Wu</a:t>
            </a:r>
            <a:br/>
            <a:r>
              <a:t>Standard Model. Wikipedia. The Free Encyclopedia. Wikimedia Foundation, Inc. 16 September 2017. Web. 06 October 2017. https://en.wikipedia.org/wiki/Standard_Model</a:t>
            </a:r>
            <a:br/>
            <a:r>
              <a:t>10 Groundbreaking Women Scientists Written Off By History. Shelby Hoebee. October 14, 2013. ListVerse. http://listverse.com/2013/10/14/10-groundbreaking-women-scientists-written-off-by-history/. Accessed 06 October 2017.</a:t>
            </a:r>
            <a:br/>
            <a:r>
              <a:t># Photo</a:t>
            </a:r>
            <a:br/>
            <a:r>
              <a:t>http://www.history.com/images/media/slideshow/women-in-science-and-health/chien-shiung-wu.jpg</a:t>
            </a:r>
            <a:br/>
          </a:p>
        </p:txBody>
      </p:sp>
      <p:sp>
        <p:nvSpPr>
          <p:cNvPr id="4" name="Slide Number Placeholder 3"/>
          <p:cNvSpPr>
            <a:spLocks noGrp="1"/>
          </p:cNvSpPr>
          <p:nvPr>
            <p:ph type="sldNum" idx="5" sz="quarter"/>
          </p:nvPr>
        </p:nvSpPr>
        <p:spPr/>
      </p:sp>
    </p:spTree>
  </p:cSld>
  <p:clrMapOvr>
    <a:masterClrMapping/>
  </p:clrMapOvr>
</p:notes>
</file>

<file path=ppt/notesSlides/notesSlide1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  </a:t>
            </a:r>
            <a:br/>
            <a:r>
              <a:t>Ronald McNair  </a:t>
            </a:r>
            <a:br/>
            <a:r>
              <a:t>  </a:t>
            </a:r>
            <a:br/>
            <a:r>
              <a:t># Textbook  </a:t>
            </a:r>
            <a:br/>
            <a:r>
              <a:t>Knight, 3rd edition, chapter 6, section 6</a:t>
            </a:r>
            <a:br/>
            <a:r>
              <a:t>  </a:t>
            </a:r>
            <a:br/>
            <a:r>
              <a:t># Description  </a:t>
            </a:r>
            <a:br/>
            <a:r>
              <a:t>McNair was an American physicist and an astronaut for NASA. He only lived</a:t>
            </a:r>
            <a:br/>
            <a:r>
              <a:t>until the age of 36, for he died during the launch of the Space Shuttle</a:t>
            </a:r>
            <a:br/>
            <a:r>
              <a:t>Challenger in 1986. He received his bachelors from North Carolina A &amp; T State,</a:t>
            </a:r>
            <a:br/>
            <a:r>
              <a:t>and received doctorates from MIT, NC A&amp;T State, Morris College and Univ. or</a:t>
            </a:r>
            <a:br/>
            <a:r>
              <a:t>South Carolina. McNair was a 5th degree black belt in karate and a performing</a:t>
            </a:r>
            <a:br/>
            <a:r>
              <a:t>Jazz saxophonist.  </a:t>
            </a:r>
            <a:br/>
            <a:r>
              <a:t>  </a:t>
            </a:r>
            <a:br/>
            <a:r>
              <a:t># Sources  </a:t>
            </a:r>
            <a:br/>
            <a:r>
              <a:t>Biographical Data of Ronald E. McNair. (2003, December). Retrieved February</a:t>
            </a:r>
            <a:br/>
            <a:r>
              <a:t>20, 2018, from https://www.jsc.nasa.gov/Bios/htmlbios/mcnair.html  </a:t>
            </a:r>
            <a:br/>
            <a:r>
              <a:t>  </a:t>
            </a:r>
            <a:br/>
            <a:r>
              <a:t># Photo  </a:t>
            </a:r>
            <a:br/>
            <a:r>
              <a:t>https://upload.wikimedia.org/wikipedia/commons/a/a1/Ronald_mcnair.jpg  </a:t>
            </a:r>
            <a:br/>
            <a:br/>
          </a:p>
        </p:txBody>
      </p:sp>
      <p:sp>
        <p:nvSpPr>
          <p:cNvPr id="4" name="Slide Number Placeholder 3"/>
          <p:cNvSpPr>
            <a:spLocks noGrp="1"/>
          </p:cNvSpPr>
          <p:nvPr>
            <p:ph type="sldNum" idx="5" sz="quarter"/>
          </p:nvPr>
        </p:nvSpPr>
        <p:spPr/>
      </p:sp>
    </p:spTree>
  </p:cSld>
  <p:clrMapOvr>
    <a:masterClrMapping/>
  </p:clrMapOvr>
</p:notes>
</file>

<file path=ppt/notesSlides/notesSlide1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a:t>
            </a:r>
            <a:br/>
            <a:r>
              <a:t>Nikta Fakhri</a:t>
            </a:r>
            <a:br/>
            <a:br/>
            <a:r>
              <a:t># Textbook</a:t>
            </a:r>
            <a:br/>
            <a:br/>
            <a:r>
              <a:t># Description</a:t>
            </a:r>
            <a:br/>
            <a:r>
              <a:t>"Nikta Fakhri joined the MIT Physics Department as an Assistant Professor in January 2015. She completed her undergraduate degree at Sharif University of Technology, Tehran, Iran and her PhD at Rice University. She was a Human Frontier Science Program postdoctoral fellow at Georg-August-Universistät in Göttingen, Germany before joining MIT."</a:t>
            </a:r>
            <a:br/>
            <a:br/>
            <a:r>
              <a:t># Sources</a:t>
            </a:r>
            <a:br/>
            <a:r>
              <a:t>http://web.mit.edu/physics/people/faculty/fakhri_nikta.html</a:t>
            </a:r>
            <a:br/>
            <a:br/>
            <a:r>
              <a:t># Photo</a:t>
            </a:r>
            <a:br/>
            <a:r>
              <a:t>http://web.mit.edu/physics/images/faculty/fakhri_nikta.jpg</a:t>
            </a:r>
            <a:br/>
          </a:p>
        </p:txBody>
      </p:sp>
      <p:sp>
        <p:nvSpPr>
          <p:cNvPr id="4" name="Slide Number Placeholder 3"/>
          <p:cNvSpPr>
            <a:spLocks noGrp="1"/>
          </p:cNvSpPr>
          <p:nvPr>
            <p:ph type="sldNum" idx="5" sz="quarter"/>
          </p:nvPr>
        </p:nvSpPr>
        <p:spPr/>
      </p:sp>
    </p:spTree>
  </p:cSld>
  <p:clrMapOvr>
    <a:masterClrMapping/>
  </p:clrMapOvr>
</p:notes>
</file>

<file path=ppt/notesSlides/notesSlide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  </a:t>
            </a:r>
            <a:br/>
            <a:r>
              <a:t>E. C. George Sudarshan  </a:t>
            </a:r>
            <a:br/>
            <a:r>
              <a:t>  </a:t>
            </a:r>
            <a:br/>
            <a:r>
              <a:t># Textbook  </a:t>
            </a:r>
            <a:br/>
            <a:r>
              <a:t>Knight, 2nd Edition, Chapter 27, Nuclear Fission  </a:t>
            </a:r>
            <a:br/>
            <a:r>
              <a:t>  </a:t>
            </a:r>
            <a:br/>
            <a:r>
              <a:t># Textbook  </a:t>
            </a:r>
            <a:br/>
            <a:r>
              <a:t>  </a:t>
            </a:r>
            <a:br/>
            <a:r>
              <a:t>  </a:t>
            </a:r>
            <a:br/>
            <a:r>
              <a:t># Textbook  </a:t>
            </a:r>
            <a:br/>
            <a:r>
              <a:t>  </a:t>
            </a:r>
            <a:br/>
            <a:r>
              <a:t>  </a:t>
            </a:r>
            <a:br/>
            <a:r>
              <a:t># Contributors  </a:t>
            </a:r>
            <a:br/>
            <a:r>
              <a:t>  </a:t>
            </a:r>
            <a:br/>
            <a:r>
              <a:t>  </a:t>
            </a:r>
            <a:br/>
            <a:r>
              <a:t># Description  </a:t>
            </a:r>
            <a:br/>
            <a:r>
              <a:t>E. C. George Sudarshan is a theoretical physicist born in Pallam, Kerala. He</a:t>
            </a:r>
            <a:br/>
            <a:r>
              <a:t>has made significant contributions such as proposing the theory of V-A</a:t>
            </a:r>
            <a:br/>
            <a:r>
              <a:t>WeakForce which is central to radioactive decay and nuclear fission.</a:t>
            </a:r>
            <a:br/>
            <a:r>
              <a:t>Controversially, he was not awarded a Nobel Prize for his work on quantum</a:t>
            </a:r>
            <a:br/>
            <a:r>
              <a:t>optics (Sudharshan-Glauber representation), while Glauber received recognition</a:t>
            </a:r>
            <a:br/>
            <a:r>
              <a:t>for it in 2005.  </a:t>
            </a:r>
            <a:br/>
            <a:r>
              <a:t>  </a:t>
            </a:r>
            <a:br/>
            <a:r>
              <a:t># Sources  </a:t>
            </a:r>
            <a:br/>
            <a:r>
              <a:t>E. C. George Sudarshan. (2018, February 20). Retrieved February 20, 2018, from</a:t>
            </a:r>
            <a:br/>
            <a:r>
              <a:t>https://en.wikipedia.org/wiki/E._C._George_Sudarshan  </a:t>
            </a:r>
            <a:br/>
            <a:r>
              <a:t>  </a:t>
            </a:r>
            <a:br/>
            <a:r>
              <a:t># Photo  </a:t>
            </a:r>
            <a:br/>
            <a:r>
              <a:t>http://dftuz.unizar.es/sudarshan/gsphoto.jpg</a:t>
            </a:r>
            <a:br/>
            <a:br/>
          </a:p>
        </p:txBody>
      </p:sp>
      <p:sp>
        <p:nvSpPr>
          <p:cNvPr id="4" name="Slide Number Placeholder 3"/>
          <p:cNvSpPr>
            <a:spLocks noGrp="1"/>
          </p:cNvSpPr>
          <p:nvPr>
            <p:ph type="sldNum" idx="5" sz="quarter"/>
          </p:nvPr>
        </p:nvSpPr>
        <p:spPr/>
      </p:sp>
    </p:spTree>
  </p:cSld>
  <p:clrMapOvr>
    <a:masterClrMapping/>
  </p:clrMapOvr>
</p:notes>
</file>

<file path=ppt/notesSlides/notesSlide20.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a:t>
            </a:r>
            <a:br/>
            <a:br/>
            <a:r>
              <a:t>Emmy Noether</a:t>
            </a:r>
            <a:br/>
            <a:br/>
            <a:r>
              <a:t>  </a:t>
            </a:r>
            <a:br/>
            <a:br/>
            <a:r>
              <a:t># Textbook</a:t>
            </a:r>
            <a:br/>
            <a:br/>
            <a:r>
              <a:t>Knight, 3rd edition, Chapter 10</a:t>
            </a:r>
            <a:br/>
            <a:br/>
            <a:r>
              <a:t>  </a:t>
            </a:r>
            <a:br/>
            <a:br/>
            <a:r>
              <a:t># Contributor</a:t>
            </a:r>
            <a:br/>
            <a:br/>
            <a:r>
              <a:t>Mai Hoang</a:t>
            </a:r>
            <a:br/>
            <a:br/>
            <a:r>
              <a:t>  </a:t>
            </a:r>
            <a:br/>
            <a:br/>
            <a:r>
              <a:t># Description</a:t>
            </a:r>
            <a:br/>
            <a:br/>
            <a:r>
              <a:t>Amalie Emmy Noether was a German mathematician and physicist known for her</a:t>
            </a:r>
            <a:br/>
            <a:r>
              <a:t>landmark contributions to abstract algebra and theoretical physics. One of her</a:t>
            </a:r>
            <a:br/>
            <a:r>
              <a:t>most remarkable discoveries in physics was Noether's theorem. The theorem</a:t>
            </a:r>
            <a:br/>
            <a:r>
              <a:t>states that every differentiable symmetry of the action of a physical system</a:t>
            </a:r>
            <a:br/>
            <a:r>
              <a:t>has a corresponding conservation law. In 1915, Noether was helping two other</a:t>
            </a:r>
            <a:br/>
            <a:r>
              <a:t>scientists, David Hilbert and Felix Klein, to understand Albert Einstein's</a:t>
            </a:r>
            <a:br/>
            <a:r>
              <a:t>general relativity theory when she proved Noether's first theorem. Upon</a:t>
            </a:r>
            <a:br/>
            <a:r>
              <a:t>receiving her work, Einstein wrote to Hilbert: "Yesterday I received from Miss</a:t>
            </a:r>
            <a:br/>
            <a:r>
              <a:t>Noether a very interesting paper... I'm impressed that such things can be</a:t>
            </a:r>
            <a:br/>
            <a:r>
              <a:t>understood in such a general way. The old guard at Göttingen should take some</a:t>
            </a:r>
            <a:br/>
            <a:r>
              <a:t>lessons from Miss Noether! She seems to know her stuff."</a:t>
            </a:r>
            <a:br/>
            <a:br/>
            <a:r>
              <a:t>Noether's theorem has become a fundamental tool of modern theoretical physics</a:t>
            </a:r>
            <a:br/>
            <a:r>
              <a:t>because of the insight it gives into conservation laws and also being</a:t>
            </a:r>
            <a:br/>
            <a:r>
              <a:t>practical calculation tool. For example, suppose that a new physical</a:t>
            </a:r>
            <a:br/>
            <a:r>
              <a:t>phenomenon is discovered. Noether's theorem provides a test for theoretical</a:t>
            </a:r>
            <a:br/>
            <a:r>
              <a:t>models of the phenomenon: if the theory has a continuous symmetry, then</a:t>
            </a:r>
            <a:br/>
            <a:r>
              <a:t>Noether's theorem guarantees that the theory has a conserved quantity, and for</a:t>
            </a:r>
            <a:br/>
            <a:r>
              <a:t>the theory to be correct, this conservation must be observable in experiments.</a:t>
            </a:r>
            <a:br/>
            <a:br/>
            <a:r>
              <a:t>  </a:t>
            </a:r>
            <a:br/>
            <a:br/>
            <a:r>
              <a:t># Sources</a:t>
            </a:r>
            <a:br/>
            <a:br/>
            <a:r>
              <a:t>https://en.wikipedia.org/wiki/Emmy_Noether</a:t>
            </a:r>
            <a:br/>
            <a:br/>
            <a:r>
              <a:t>  </a:t>
            </a:r>
            <a:br/>
            <a:br/>
            <a:r>
              <a:t># Photo</a:t>
            </a:r>
            <a:br/>
            <a:br/>
            <a:r>
              <a:t>https://upload.wikimedia.org/wikipedia/commons/thumb/e/e5/Noether.jpg/330px-Noether.jpg</a:t>
            </a:r>
            <a:br/>
            <a:br/>
          </a:p>
        </p:txBody>
      </p:sp>
      <p:sp>
        <p:nvSpPr>
          <p:cNvPr id="4" name="Slide Number Placeholder 3"/>
          <p:cNvSpPr>
            <a:spLocks noGrp="1"/>
          </p:cNvSpPr>
          <p:nvPr>
            <p:ph type="sldNum" idx="5" sz="quarter"/>
          </p:nvPr>
        </p:nvSpPr>
        <p:spPr/>
      </p:sp>
    </p:spTree>
  </p:cSld>
  <p:clrMapOvr>
    <a:masterClrMapping/>
  </p:clrMapOvr>
</p:notes>
</file>

<file path=ppt/notesSlides/notesSlide21.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  </a:t>
            </a:r>
            <a:br/>
            <a:r>
              <a:t>Gang-yu Liu  </a:t>
            </a:r>
            <a:br/>
            <a:r>
              <a:t>  </a:t>
            </a:r>
            <a:br/>
            <a:r>
              <a:t># Textbook  </a:t>
            </a:r>
            <a:br/>
            <a:r>
              <a:t>Knight, 2nd edition, Chapter 28, section 8  </a:t>
            </a:r>
            <a:br/>
            <a:r>
              <a:t>  </a:t>
            </a:r>
            <a:br/>
            <a:r>
              <a:t># Contributors  </a:t>
            </a:r>
            <a:br/>
            <a:r>
              <a:t>  </a:t>
            </a:r>
            <a:br/>
            <a:r>
              <a:t>  </a:t>
            </a:r>
            <a:br/>
            <a:r>
              <a:t># Description  </a:t>
            </a:r>
            <a:br/>
            <a:r>
              <a:t>Gang-yu Liu is a chemist and professor at the UC Davis. She graduated from</a:t>
            </a:r>
            <a:br/>
            <a:r>
              <a:t>Beijing University and received her M.A. and Ph.D. degree from Princeton</a:t>
            </a:r>
            <a:br/>
            <a:r>
              <a:t>University by 1992. Her research is focused on development of nanotechnology</a:t>
            </a:r>
            <a:br/>
            <a:r>
              <a:t>and potential applications to bioanalytical chemistry ("Gang-yu Liu", 2017).</a:t>
            </a:r>
            <a:br/>
            <a:r>
              <a:t>To investigate the cancer cell signaling and allergy, she has used high</a:t>
            </a:r>
            <a:br/>
            <a:r>
              <a:t>resolution images taken by AFM (Atomic Force Microscopy) and published papers</a:t>
            </a:r>
            <a:br/>
            <a:r>
              <a:t>about her research on nanostructures of ligands and receptors.Through her</a:t>
            </a:r>
            <a:br/>
            <a:r>
              <a:t>research using AFM, the method for nanografting for determining the</a:t>
            </a:r>
            <a:br/>
            <a:r>
              <a:t>orientation and packing of biomolecules on surfaces has been developed</a:t>
            </a:r>
            <a:br/>
            <a:r>
              <a:t>significantly. Also, her research on nanotechnology and bioanalytical</a:t>
            </a:r>
            <a:br/>
            <a:r>
              <a:t>chemistry has been expected to have a potential for medical and biological</a:t>
            </a:r>
            <a:br/>
            <a:r>
              <a:t>applications ranging from medicines to fundamental studies of molecular</a:t>
            </a:r>
            <a:br/>
            <a:r>
              <a:t>biology. Based on her fabulous work on nanolithographic methods, she got</a:t>
            </a:r>
            <a:br/>
            <a:r>
              <a:t>several awards including Career Development Chair Award, Wayne State</a:t>
            </a:r>
            <a:br/>
            <a:r>
              <a:t>University (2000-2001), Outstanding Scholarly Achievement Award, Wayne State</a:t>
            </a:r>
            <a:br/>
            <a:r>
              <a:t>University (2000), NSF CAREER Award (1997-2001), Arnold and Mabel Beckman</a:t>
            </a:r>
            <a:br/>
            <a:r>
              <a:t>Young Investigator Award (1996-1998), and Camille and Henry Dreyfus New</a:t>
            </a:r>
            <a:br/>
            <a:r>
              <a:t>Faculty Award (1994-1999).</a:t>
            </a:r>
            <a:br/>
            <a:br/>
            <a:r>
              <a:t>  </a:t>
            </a:r>
            <a:br/>
            <a:r>
              <a:t># Sources  </a:t>
            </a:r>
            <a:br/>
            <a:r>
              <a:t>Gang-yu Liu. (2017, Oct 5). Retrieved from</a:t>
            </a:r>
            <a:br/>
            <a:r>
              <a:t>https://chemistry.ucdavis.edu/people/gang-yu-liu</a:t>
            </a:r>
            <a:br/>
            <a:br/>
            <a:r>
              <a:t>Nanografting for Surface Physical Chemistry. (2017, Nov 19). Retrieved from</a:t>
            </a:r>
            <a:br/>
            <a:r>
              <a:t>https://pdfs.semanticscholar.org/79dc/1a5846db51048144e2a7d912202d827ffa4e.pdf  </a:t>
            </a:r>
            <a:br/>
            <a:r>
              <a:t>  </a:t>
            </a:r>
            <a:br/>
            <a:r>
              <a:t># Photo  </a:t>
            </a:r>
            <a:br/>
            <a:r>
              <a:t>https://chemistry.ucdavis.edu/sites/g/files/dgvnsk196/files/styles/sf_profile/public/images/person/Liu-Gangyu.jpg?h=7c1d8cc5&amp;itok=91BsutFA</a:t>
            </a:r>
            <a:br/>
            <a:br/>
          </a:p>
        </p:txBody>
      </p:sp>
      <p:sp>
        <p:nvSpPr>
          <p:cNvPr id="4" name="Slide Number Placeholder 3"/>
          <p:cNvSpPr>
            <a:spLocks noGrp="1"/>
          </p:cNvSpPr>
          <p:nvPr>
            <p:ph type="sldNum" idx="5" sz="quarter"/>
          </p:nvPr>
        </p:nvSpPr>
        <p:spPr/>
      </p:sp>
    </p:spTree>
  </p:cSld>
  <p:clrMapOvr>
    <a:masterClrMapping/>
  </p:clrMapOvr>
</p:notes>
</file>

<file path=ppt/notesSlides/notesSlide22.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  </a:t>
            </a:r>
            <a:br/>
            <a:r>
              <a:t>Ruby Payne-Scott  </a:t>
            </a:r>
            <a:br/>
            <a:r>
              <a:t>  </a:t>
            </a:r>
            <a:br/>
            <a:r>
              <a:t># Textbook  </a:t>
            </a:r>
            <a:br/>
            <a:r>
              <a:t>Knight, 3rd edition, Chapter 15  </a:t>
            </a:r>
            <a:br/>
            <a:r>
              <a:t>  </a:t>
            </a:r>
            <a:br/>
            <a:r>
              <a:t># Contributors  </a:t>
            </a:r>
            <a:br/>
            <a:r>
              <a:t>Megan Hedinger  </a:t>
            </a:r>
            <a:br/>
            <a:r>
              <a:t>  </a:t>
            </a:r>
            <a:br/>
            <a:r>
              <a:t># Description  </a:t>
            </a:r>
            <a:br/>
            <a:r>
              <a:t>Ruby Payne-Scott was an Australian born physicist and radio astronomer. She</a:t>
            </a:r>
            <a:br/>
            <a:r>
              <a:t>began work as a physicist with the cancer treatment center at the University</a:t>
            </a:r>
            <a:br/>
            <a:r>
              <a:t>of Sydney where she focused on radiation therapy as a form of cancer</a:t>
            </a:r>
            <a:br/>
            <a:r>
              <a:t>treatment. She later completed her master's thesis on wavelength distributions</a:t>
            </a:r>
            <a:br/>
            <a:r>
              <a:t>of radiation. Ruby worked briefly as a teacher before receiving a job in the</a:t>
            </a:r>
            <a:br/>
            <a:r>
              <a:t>radiophysics division of the Commonwealth Scientific and Industrial Research</a:t>
            </a:r>
            <a:br/>
            <a:r>
              <a:t>Organization where she worked on radar technology for the army. Her most</a:t>
            </a:r>
            <a:br/>
            <a:r>
              <a:t>notable contribution, however, lay in her interest in extraterrestrial radio</a:t>
            </a:r>
            <a:br/>
            <a:r>
              <a:t>signals. She demonstrated, with the help of two colleagues, that radio</a:t>
            </a:r>
            <a:br/>
            <a:r>
              <a:t>brightness across the sky could be treated as a two-dimensional sum of an</a:t>
            </a:r>
            <a:br/>
            <a:r>
              <a:t>infinite series of simple waveforms and showed that it could be computed using</a:t>
            </a:r>
            <a:br/>
            <a:r>
              <a:t>the Fourier transform. Ruby's work served as a mathematical foundation for</a:t>
            </a:r>
            <a:br/>
            <a:r>
              <a:t>radio astronomy. In addition to being a brilliant scientist, she was an avid</a:t>
            </a:r>
            <a:br/>
            <a:r>
              <a:t>supporter of women's rights believing in equal employment and pay for women.  </a:t>
            </a:r>
            <a:br/>
            <a:r>
              <a:t>  </a:t>
            </a:r>
            <a:br/>
            <a:r>
              <a:t># Sources  </a:t>
            </a:r>
            <a:br/>
            <a:r>
              <a:t>Goss, W., &amp; Hooker, C. (2018). Biography - Ruby Violet Payne-Scott -</a:t>
            </a:r>
            <a:br/>
            <a:r>
              <a:t>Australian Dictionary of Biography. Adb.anu.edu.au. Retrieved 19 February</a:t>
            </a:r>
            <a:br/>
            <a:r>
              <a:t>2018, from http://adb.anu.edu.au/biography/payne-scott-ruby-violet-15036</a:t>
            </a:r>
            <a:br/>
            <a:br/>
            <a:r>
              <a:t>Ruby Payne-Scott [1912-1981] - CSIROpedia. (2018). CSIROpedia. Retrieved 19</a:t>
            </a:r>
            <a:br/>
            <a:r>
              <a:t>February 2018, from https://csiropedia.csiro.au/payne-scott-ruby/  </a:t>
            </a:r>
            <a:br/>
            <a:r>
              <a:t>  </a:t>
            </a:r>
            <a:br/>
            <a:r>
              <a:t># Photo  </a:t>
            </a:r>
            <a:br/>
            <a:r>
              <a:t>https://csiropedia.csiro.au/wp-content/uploads/2015/01/6235943.jpg  </a:t>
            </a:r>
            <a:br/>
            <a:br/>
          </a:p>
        </p:txBody>
      </p:sp>
      <p:sp>
        <p:nvSpPr>
          <p:cNvPr id="4" name="Slide Number Placeholder 3"/>
          <p:cNvSpPr>
            <a:spLocks noGrp="1"/>
          </p:cNvSpPr>
          <p:nvPr>
            <p:ph type="sldNum" idx="5" sz="quarter"/>
          </p:nvPr>
        </p:nvSpPr>
        <p:spPr/>
      </p:sp>
    </p:spTree>
  </p:cSld>
  <p:clrMapOvr>
    <a:masterClrMapping/>
  </p:clrMapOvr>
</p:notes>
</file>

<file path=ppt/notesSlides/notesSlide2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a:t>
            </a:r>
            <a:br/>
            <a:r>
              <a:t>Raymond Ashoori</a:t>
            </a:r>
            <a:br/>
            <a:r>
              <a:t># Textbook</a:t>
            </a:r>
            <a:br/>
            <a:br/>
            <a:r>
              <a:t># Description</a:t>
            </a:r>
            <a:br/>
            <a:r>
              <a:t>"A graduate of the University of California at San Diego (B.A. 1984) and Cornell University (Ph.D. 1991), Professor Ashoori joined the MIT faculty in 1993, after serving as a postdoctoral member of the technical staff at AT&amp;T Bell Laboratories. He was promoted to Associate Professor in 1998 and full Professor in July 2004."</a:t>
            </a:r>
            <a:br/>
            <a:br/>
            <a:r>
              <a:t># Sources</a:t>
            </a:r>
            <a:br/>
            <a:r>
              <a:t>http://web.mit.edu/physics/people/faculty/ashoori_raymond.html</a:t>
            </a:r>
            <a:br/>
            <a:br/>
            <a:r>
              <a:t>#Photo</a:t>
            </a:r>
            <a:br/>
            <a:r>
              <a:t>http://web.mit.edu/physics/images/faculty/ashoori_ray.jpg</a:t>
            </a:r>
            <a:br/>
          </a:p>
        </p:txBody>
      </p:sp>
      <p:sp>
        <p:nvSpPr>
          <p:cNvPr id="4" name="Slide Number Placeholder 3"/>
          <p:cNvSpPr>
            <a:spLocks noGrp="1"/>
          </p:cNvSpPr>
          <p:nvPr>
            <p:ph type="sldNum" idx="5" sz="quarter"/>
          </p:nvPr>
        </p:nvSpPr>
        <p:spPr/>
      </p:sp>
    </p:spTree>
  </p:cSld>
  <p:clrMapOvr>
    <a:masterClrMapping/>
  </p:clrMapOvr>
</p:notes>
</file>

<file path=ppt/notesSlides/notesSlide2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  </a:t>
            </a:r>
            <a:br/>
            <a:r>
              <a:t>Shin'ichirō Tomonaga  </a:t>
            </a:r>
            <a:br/>
            <a:r>
              <a:t>  </a:t>
            </a:r>
            <a:br/>
            <a:r>
              <a:t># Textbook  </a:t>
            </a:r>
            <a:br/>
            <a:r>
              <a:t>Knight, 3rd edition, Chapter 30, section 3  </a:t>
            </a:r>
            <a:br/>
            <a:r>
              <a:t>  </a:t>
            </a:r>
            <a:br/>
            <a:r>
              <a:t>  </a:t>
            </a:r>
            <a:br/>
            <a:r>
              <a:t># Contributors  </a:t>
            </a:r>
            <a:br/>
            <a:r>
              <a:t>  </a:t>
            </a:r>
            <a:br/>
            <a:r>
              <a:t>  </a:t>
            </a:r>
            <a:br/>
            <a:r>
              <a:t># Description  </a:t>
            </a:r>
            <a:br/>
            <a:r>
              <a:t>Shin'ichirō Tomonaga was born on March 31, 1906 in Tokyo, Japan. He is a</a:t>
            </a:r>
            <a:br/>
            <a:r>
              <a:t>Japanese scientist who won the Nobel Prize in Physics in 1965 for developing</a:t>
            </a:r>
            <a:br/>
            <a:r>
              <a:t>basic principles of quantum electrodynamics. He was a professor of Physics at</a:t>
            </a:r>
            <a:br/>
            <a:r>
              <a:t>the Tokyo University of Education. From 1937 to 1939, he was in Germany to</a:t>
            </a:r>
            <a:br/>
            <a:r>
              <a:t>study nuclear physics and the quantum field theory. In 1940, he developed the</a:t>
            </a:r>
            <a:br/>
            <a:r>
              <a:t>intermediate coupling theory in order to clarify the structure of the meson</a:t>
            </a:r>
            <a:br/>
            <a:r>
              <a:t>cloud around the nucleon. During WWII, he solved the motion of electrons in</a:t>
            </a:r>
            <a:br/>
            <a:r>
              <a:t>the magnetron and also developed a unified theory of systems consisting of</a:t>
            </a:r>
            <a:br/>
            <a:r>
              <a:t>wave guides and cavity resonators. Dr. Tomonaga was the President of the Tokyo</a:t>
            </a:r>
            <a:br/>
            <a:r>
              <a:t>University of Education from 1956 to 1962. He has actively campaigned against</a:t>
            </a:r>
            <a:br/>
            <a:r>
              <a:t>the spread of nuclear weapons and for peaceful use of nuclear energy.  </a:t>
            </a:r>
            <a:br/>
            <a:r>
              <a:t>  </a:t>
            </a:r>
            <a:br/>
            <a:r>
              <a:t># Sources  </a:t>
            </a:r>
            <a:br/>
            <a:r>
              <a:t>https://www.britannica.com/biography/Tomonaga-Shinichiro</a:t>
            </a:r>
            <a:br/>
            <a:r>
              <a:t>https://www.nobelprize.org/nobel_prizes/physics/laureates/1965/tomonaga-</a:t>
            </a:r>
            <a:br/>
            <a:r>
              <a:t>bio.html https://en.wikipedia.org/wiki/Shin%27ichir%C5%8D_Tomonaga  </a:t>
            </a:r>
            <a:br/>
            <a:r>
              <a:t>  </a:t>
            </a:r>
            <a:br/>
            <a:r>
              <a:t># Photo  </a:t>
            </a:r>
            <a:br/>
            <a:r>
              <a:t>https://upload.wikimedia.org/wikipedia/commons/3/3a/Tomonaga.jpg</a:t>
            </a:r>
            <a:br/>
            <a:br/>
          </a:p>
        </p:txBody>
      </p:sp>
      <p:sp>
        <p:nvSpPr>
          <p:cNvPr id="4" name="Slide Number Placeholder 3"/>
          <p:cNvSpPr>
            <a:spLocks noGrp="1"/>
          </p:cNvSpPr>
          <p:nvPr>
            <p:ph type="sldNum" idx="5" sz="quarter"/>
          </p:nvPr>
        </p:nvSpPr>
        <p:spPr/>
      </p:sp>
    </p:spTree>
  </p:cSld>
  <p:clrMapOvr>
    <a:masterClrMapping/>
  </p:clrMapOvr>
</p:notes>
</file>

<file path=ppt/notesSlides/notesSlide2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  </a:t>
            </a:r>
            <a:br/>
            <a:r>
              <a:t>Arthur Walker Jr.  </a:t>
            </a:r>
            <a:br/>
            <a:r>
              <a:t>  </a:t>
            </a:r>
            <a:br/>
            <a:r>
              <a:t># Textbook  </a:t>
            </a:r>
            <a:br/>
            <a:r>
              <a:t>Knight, 3rd edition, Chapter 19</a:t>
            </a:r>
            <a:br/>
            <a:r>
              <a:t>  </a:t>
            </a:r>
            <a:br/>
            <a:r>
              <a:t># Description  </a:t>
            </a:r>
            <a:br/>
            <a:r>
              <a:t>Arthur Bertram Cuthbert Walker Jr. (1936-2001) was a solar physicist and a</a:t>
            </a:r>
            <a:br/>
            <a:r>
              <a:t>pioneer of EUV/XUV. He was born in Cleveland, Ohio. Dr. Walker Jr. completed</a:t>
            </a:r>
            <a:br/>
            <a:r>
              <a:t>his undergraduate studies at Case Institute of technology in Cleveland in 1957</a:t>
            </a:r>
            <a:br/>
            <a:r>
              <a:t>and earned his bachelor’s degree in physics. He completed both his master’s</a:t>
            </a:r>
            <a:br/>
            <a:r>
              <a:t>and doctorate degrees in astrophysics in the University of Illinois, in 1958</a:t>
            </a:r>
            <a:br/>
            <a:r>
              <a:t>and 1962 respectively. He is most noted for having developed the solar corona.</a:t>
            </a:r>
            <a:br/>
            <a:r>
              <a:t>Two of his sounding rocket payloads, the Stanford/MSFC Rocket</a:t>
            </a:r>
            <a:br/>
            <a:r>
              <a:t>Spectroheliograph Experiment and the Multi-Spectral Solar Telescope Array,</a:t>
            </a:r>
            <a:br/>
            <a:r>
              <a:t>recorded the first full-disk, high-resolution images of the Sun in XUV with</a:t>
            </a:r>
            <a:br/>
            <a:r>
              <a:t>conventional geometries of normal incidence optics; this technology is now</a:t>
            </a:r>
            <a:br/>
            <a:r>
              <a:t>used in solar telescopes such as SOHO/EIT and TRACE, and in the fabrication of</a:t>
            </a:r>
            <a:br/>
            <a:r>
              <a:t>microchips via ultraviolet photolithography. Dr. Walker's scientific research</a:t>
            </a:r>
            <a:br/>
            <a:r>
              <a:t>focused on radiation from the Sun called extreme ultraviolet light and soft</a:t>
            </a:r>
            <a:br/>
            <a:r>
              <a:t>X-rays, which affect the chemistry of Earth's upper atmosphere, including the</a:t>
            </a:r>
            <a:br/>
            <a:r>
              <a:t>ozone layer. In the late 1970's, Dr. Walker became interested in what was then</a:t>
            </a:r>
            <a:br/>
            <a:r>
              <a:t>considered a risky and untested concept, called multilayer technology, for</a:t>
            </a:r>
            <a:br/>
            <a:r>
              <a:t>making special telescope mirrors that could reflect that radiation. He was a</a:t>
            </a:r>
            <a:br/>
            <a:r>
              <a:t>professor at Stanford University from 1974 until his death in 2001 and was a</a:t>
            </a:r>
            <a:br/>
            <a:r>
              <a:t>member of the Stanford’s Center for Space and Astrophysics at the school. In</a:t>
            </a:r>
            <a:br/>
            <a:r>
              <a:t>addition to his impressive contributions to the field, Dr. Walker Jr. spent a</a:t>
            </a:r>
            <a:br/>
            <a:r>
              <a:t>lifetime helping women and minority students find careers in science. He is</a:t>
            </a:r>
            <a:br/>
            <a:r>
              <a:t>credited with helping Stanford produce more black physicists with Ph.D.’s than</a:t>
            </a:r>
            <a:br/>
            <a:r>
              <a:t>any other university in the nation.  </a:t>
            </a:r>
            <a:br/>
            <a:r>
              <a:t>  </a:t>
            </a:r>
            <a:br/>
            <a:r>
              <a:t># Sources  </a:t>
            </a:r>
            <a:br/>
            <a:r>
              <a:t>Arthur Bertram Cuthbert Walker, Jr. (n.d.). Retrieved February 18, 2018, from</a:t>
            </a:r>
            <a:br/>
            <a:r>
              <a:t>http://www.math.buffalo.edu/mad/physics/walker_arthurbc.html Arthur Bertram</a:t>
            </a:r>
            <a:br/>
            <a:r>
              <a:t>Cuthbert Walker, Jr. (n.d.). Retrieved February 18, 2018, from</a:t>
            </a:r>
            <a:br/>
            <a:r>
              <a:t>http://www.math.buffalo.edu/mad/physics/walker_arthurbc.html  </a:t>
            </a:r>
            <a:br/>
            <a:r>
              <a:t>  </a:t>
            </a:r>
            <a:br/>
            <a:r>
              <a:t># Photo  </a:t>
            </a:r>
            <a:br/>
            <a:r>
              <a:t>http://www.math.buffalo.edu/mad/PIX/Walker.abc_old.jpg  </a:t>
            </a:r>
            <a:br/>
            <a:br/>
          </a:p>
        </p:txBody>
      </p:sp>
      <p:sp>
        <p:nvSpPr>
          <p:cNvPr id="4" name="Slide Number Placeholder 3"/>
          <p:cNvSpPr>
            <a:spLocks noGrp="1"/>
          </p:cNvSpPr>
          <p:nvPr>
            <p:ph type="sldNum" idx="5" sz="quarter"/>
          </p:nvPr>
        </p:nvSpPr>
        <p:spPr/>
      </p:sp>
    </p:spTree>
  </p:cSld>
  <p:clrMapOvr>
    <a:masterClrMapping/>
  </p:clrMapOvr>
</p:notes>
</file>

<file path=ppt/notesSlides/notesSlide2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a:t>
            </a:r>
            <a:br/>
            <a:r>
              <a:t>Nergis Mavalvala</a:t>
            </a:r>
            <a:br/>
            <a:r>
              <a:t>#Textbook</a:t>
            </a:r>
            <a:br/>
            <a:r>
              <a:t>#Contributors</a:t>
            </a:r>
            <a:br/>
            <a:r>
              <a:t>Geneva Bedell</a:t>
            </a:r>
            <a:br/>
            <a:br/>
            <a:r>
              <a:t>#Description</a:t>
            </a:r>
            <a:br/>
            <a:r>
              <a:t>Nergis Mavalvala is currently a Curtis and Kathleen Marble Professor of Astrophysics at MIT (“Nergis Mavalvala”, 2017). Her background includes that she was raised in Karachi, Pakistan, and moved to the United States in 1986 to study Physics at Wellesley College. There, she received a bachelor’s degree in astronomy and physics. ("Nergis Mavalvala", 2017). Her area of research is studying gravitational waves; she is well known for being among a team of scientists who detected gravitational waves for the first time. The team detected gravitational waves using the Laser Interferometer Gravitational-Wave Observatory (LIGO). ("Faculty", "Nergis Mavalvala") "The gravitational waves that LIGO detected are ripples in the space-time fabric caused by the motion of compact, massive astrophysical objects such as black holes and neutron stars." (MIT, Faculty) Nergis Mavalvala has earned multiple awards throughout her career. In 2017, she was elected to the National Academy of Sciences. ("Nergis Mavalvala", 2017)</a:t>
            </a:r>
            <a:br/>
            <a:br/>
            <a:r>
              <a:t>#Sources</a:t>
            </a:r>
            <a:br/>
            <a:r>
              <a:t>“Faculty, Nergis Mavalvala.” MIT, 4 May 2017. </a:t>
            </a:r>
            <a:br/>
            <a:r>
              <a:t>http://web.mit.edu/physics/people/faculty/mavalvala_nergis.html</a:t>
            </a:r>
            <a:br/>
            <a:br/>
            <a:r>
              <a:t>“Nergis Mavalvala”. Wikipedia ,Wikimedia Foundation, 4 Sept. 2017. </a:t>
            </a:r>
            <a:br/>
            <a:r>
              <a:t>https://en.wikipedia.org/wiki/Nergis_Mavalvala#Discovery_of_gravitational_waves</a:t>
            </a:r>
            <a:br/>
            <a:br/>
            <a:r>
              <a:t>#Photo</a:t>
            </a:r>
            <a:br/>
            <a:r>
              <a:t>http://web.mit.edu/physics/images/faculty/mavalvala_nergis.jpg</a:t>
            </a:r>
            <a:br/>
            <a:br/>
            <a:br/>
            <a:br/>
            <a:br/>
          </a:p>
        </p:txBody>
      </p:sp>
      <p:sp>
        <p:nvSpPr>
          <p:cNvPr id="4" name="Slide Number Placeholder 3"/>
          <p:cNvSpPr>
            <a:spLocks noGrp="1"/>
          </p:cNvSpPr>
          <p:nvPr>
            <p:ph type="sldNum" idx="5" sz="quarter"/>
          </p:nvPr>
        </p:nvSpPr>
        <p:spPr/>
      </p:sp>
    </p:spTree>
  </p:cSld>
  <p:clrMapOvr>
    <a:masterClrMapping/>
  </p:clrMapOvr>
</p:notes>
</file>

<file path=ppt/notesSlides/notesSlide2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a:t>
            </a:r>
            <a:br/>
            <a:r>
              <a:t>Chen-Ning Yang</a:t>
            </a:r>
            <a:br/>
            <a:r>
              <a:t># Textbook</a:t>
            </a:r>
            <a:br/>
            <a:r>
              <a:t>Halliday Resnick and Walker, 8th edition, Chapter 46, section 6</a:t>
            </a:r>
            <a:br/>
            <a:r>
              <a:t>#Contributors</a:t>
            </a:r>
            <a:br/>
            <a:br/>
            <a:br/>
            <a:r>
              <a:t># Description</a:t>
            </a:r>
            <a:br/>
            <a:r>
              <a:t>Chen-Ning Frank Yang, also known as Yang Zhenning, was born October 1, 1922. He is a Chinese physicist who works on statistical mechanics and particle physics. He and Tsung-dao Lee received the 1957 Nobel Prize in Physics for their work on parity non conservation of weak interaction. The two proved theoretically that one of the basic quantum-mechanics laws, the conservation of parity, is violated in the so-called weak nuclear reactions, those nuclear processes that result in the emission of beta or alpha particles. They had examined all experiments in the past and found that none of them proved parity conservation of weak interaction. Based on this, they came up with several ways to examine that parity non conservation of weak interaction and this theory has proved later on.</a:t>
            </a:r>
            <a:br/>
            <a:br/>
            <a:r>
              <a:t># Sources</a:t>
            </a:r>
            <a:br/>
            <a:r>
              <a:t>https://en.wikipedia.org/wiki/Chen-Ning_Yang</a:t>
            </a:r>
            <a:br/>
            <a:br/>
            <a:r>
              <a:t># Photo</a:t>
            </a:r>
            <a:br/>
            <a:r>
              <a:t>https://gss1.bdstatic.com/-vo3dSag_xI4khGkpoWK1HF6hhy/baike/c0%3Dbaike150%2C5%2C5%2C150%2C50/sign=187e68779a25bc313f5009ca3fb6e6d4/6609c93d70cf3bc7aab67055d200baa1cc112ad0.jpg</a:t>
            </a:r>
            <a:br/>
          </a:p>
        </p:txBody>
      </p:sp>
      <p:sp>
        <p:nvSpPr>
          <p:cNvPr id="4" name="Slide Number Placeholder 3"/>
          <p:cNvSpPr>
            <a:spLocks noGrp="1"/>
          </p:cNvSpPr>
          <p:nvPr>
            <p:ph type="sldNum" idx="5" sz="quarter"/>
          </p:nvPr>
        </p:nvSpPr>
        <p:spPr/>
      </p:sp>
    </p:spTree>
  </p:cSld>
  <p:clrMapOvr>
    <a:masterClrMapping/>
  </p:clrMapOvr>
</p:notes>
</file>

<file path=ppt/notesSlides/notesSlide2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#Name</a:t>
            </a:r>
            <a:br/>
            <a:br/>
            <a:r>
              <a:t>Sylvester James Gate</a:t>
            </a:r>
            <a:br/>
            <a:br/>
            <a:r>
              <a:t>#Textbook</a:t>
            </a:r>
            <a:br/>
            <a:br/>
            <a:r>
              <a:t>Knight, 2nd edition, chapter 27, section 8</a:t>
            </a:r>
            <a:br/>
            <a:br/>
            <a:r>
              <a:t>#Contributors</a:t>
            </a:r>
            <a:br/>
            <a:br/>
            <a:r>
              <a:t>#Description</a:t>
            </a:r>
            <a:br/>
            <a:br/>
            <a:r>
              <a:t>Sylvester Gates is an American theoretical physicists for the Ford Foundation</a:t>
            </a:r>
            <a:br/>
            <a:r>
              <a:t>Professor at Brown University. Gates has received many accolades for his work</a:t>
            </a:r>
            <a:br/>
            <a:r>
              <a:t>including being a member of the National Academy of Sciences and receiving the</a:t>
            </a:r>
            <a:br/>
            <a:r>
              <a:t>National Medal of Science from President Obama. His work relates to</a:t>
            </a:r>
            <a:br/>
            <a:r>
              <a:t>supersymmetry, supergravity, and superstring theory, especially relating to</a:t>
            </a:r>
            <a:br/>
            <a:r>
              <a:t>the Adinkra Symbol to gain a better understand and graphically represent</a:t>
            </a:r>
            <a:br/>
            <a:r>
              <a:t>supersymmetric algebras. As a kid Gates gained an interest in the physics from</a:t>
            </a:r>
            <a:br/>
            <a:r>
              <a:t>books that his father brought home that inside was Schroedinger's equation.</a:t>
            </a:r>
            <a:br/>
            <a:r>
              <a:t>From that moment Gates became shocked by the mathematical representation of</a:t>
            </a:r>
            <a:br/>
            <a:r>
              <a:t>the world around him, ranging from the simple movement of a ball down a plane</a:t>
            </a:r>
            <a:br/>
            <a:r>
              <a:t>to a physics of the cosmos.</a:t>
            </a:r>
            <a:br/>
            <a:br/>
            <a:r>
              <a:t>#Sources</a:t>
            </a:r>
            <a:br/>
            <a:br/>
            <a:r>
              <a:t>McMaster, Joe. _View points on String Theory_. PBS, July 2003,</a:t>
            </a:r>
            <a:br/>
            <a:r>
              <a:t>[www.pbs.org/wgbh/nova/elegant/view-</a:t>
            </a:r>
            <a:br/>
            <a:r>
              <a:t>gates.html](http://www.pbs.org/wgbh/nova/elegant/view-gates.html).</a:t>
            </a:r>
            <a:br/>
            <a:br/>
            <a:r>
              <a:t>Gates , Sylvester James. “Bio Sylvester James Gates .” _Department of Physics_</a:t>
            </a:r>
            <a:br/>
            <a:r>
              <a:t>, University of Maryland - College Park ,</a:t>
            </a:r>
            <a:br/>
            <a:r>
              <a:t>[www.umdphysics.umd.edu/people/faculty/current/item/167-gatess.html#biography](http://www.umdphysics.umd.edu/people/faculty/current/item/167-gatess.html#biography).</a:t>
            </a:r>
            <a:br/>
            <a:br/>
            <a:r>
              <a:t>#Photo</a:t>
            </a:r>
            <a:br/>
            <a:br/>
            <a:r>
              <a:t>http://www.blackpast.org/files/Sylvester_James_Gates__2014.jpg</a:t>
            </a:r>
            <a:br/>
            <a:br/>
            <a:r>
              <a:t>  </a:t>
            </a:r>
            <a:br/>
            <a:br/>
          </a:p>
        </p:txBody>
      </p:sp>
      <p:sp>
        <p:nvSpPr>
          <p:cNvPr id="4" name="Slide Number Placeholder 3"/>
          <p:cNvSpPr>
            <a:spLocks noGrp="1"/>
          </p:cNvSpPr>
          <p:nvPr>
            <p:ph type="sldNum" idx="5" sz="quarter"/>
          </p:nvPr>
        </p:nvSpPr>
        <p:spPr/>
      </p:sp>
    </p:spTree>
  </p:cSld>
  <p:clrMapOvr>
    <a:masterClrMapping/>
  </p:clrMapOvr>
</p:notes>
</file>

<file path=ppt/notesSlides/notesSlide2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a:t>
            </a:r>
            <a:br/>
            <a:r>
              <a:t>Isamu Akasaki</a:t>
            </a:r>
            <a:br/>
            <a:r>
              <a:t># Textbook</a:t>
            </a:r>
            <a:br/>
            <a:r>
              <a:t>Knight, 3rd edition, Chapter 30</a:t>
            </a:r>
            <a:br/>
            <a:r>
              <a:t>#Contributors</a:t>
            </a:r>
            <a:br/>
            <a:br/>
            <a:r>
              <a:t># Description</a:t>
            </a:r>
            <a:br/>
            <a:r>
              <a:t>The main contribution of Isamu Akasaki is in the semiconductor field. He, along with Hiroshi Amano and Shuji Nakamura invented efficient blue light-emitting diodes, and won the 2014 Noble Prize in Physics. He worked on GaN to make high-brightness blue LED light. As a result, people are able to have bright white LED light as an energy-saving light source.</a:t>
            </a:r>
            <a:br/>
            <a:r>
              <a:t># Sources</a:t>
            </a:r>
            <a:br/>
            <a:r>
              <a:t>"Isamu Akasaki." Isamu Akasaki - Engineering and Technology History Wiki, 	http://ethw.org/Isamu_Akasaki.</a:t>
            </a:r>
            <a:br/>
            <a:r>
              <a:t>"Isamu Akasaki." Wikipedia, Wikimedia Foundation, 4 Oct. 2017, 	http://en.wikipedia.org/wiki/Isamu_Akasaki. </a:t>
            </a:r>
            <a:br/>
            <a:r>
              <a:t># Photo</a:t>
            </a:r>
            <a:br/>
            <a:r>
              <a:t>http://ethw.org/w/images/7/7c/Isamu_Akasaki_2482.jpg</a:t>
            </a:r>
            <a:br/>
          </a:p>
        </p:txBody>
      </p:sp>
      <p:sp>
        <p:nvSpPr>
          <p:cNvPr id="4" name="Slide Number Placeholder 3"/>
          <p:cNvSpPr>
            <a:spLocks noGrp="1"/>
          </p:cNvSpPr>
          <p:nvPr>
            <p:ph type="sldNum" idx="5" sz="quarter"/>
          </p:nvPr>
        </p:nvSpPr>
        <p:spPr/>
      </p:sp>
    </p:spTree>
  </p:cSld>
  <p:clrMapOvr>
    <a:masterClrMapping/>
  </p:clrMapOvr>
</p:notes>
</file>

<file path=ppt/notesSlides/notesSlide3.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a:t>
            </a:r>
            <a:br/>
            <a:r>
              <a:t>Margaret Murnane</a:t>
            </a:r>
            <a:br/>
            <a:r>
              <a:t># Textbook</a:t>
            </a:r>
            <a:br/>
            <a:r>
              <a:t>Knight, 3rd edition, Chapter 32, section 2</a:t>
            </a:r>
            <a:br/>
            <a:r>
              <a:t># Textbook</a:t>
            </a:r>
            <a:br/>
            <a:r>
              <a:t>Halliday Resnick and Walker, 6th edition, Chapter 6</a:t>
            </a:r>
            <a:br/>
            <a:br/>
            <a:r>
              <a:t># Description</a:t>
            </a:r>
            <a:br/>
            <a:r>
              <a:t>Margaret Murnane is an optical physicist at the University of</a:t>
            </a:r>
            <a:br/>
            <a:r>
              <a:t>Colorado. She has built "the fastest things that humans have ever</a:t>
            </a:r>
            <a:br/>
            <a:r>
              <a:t>created" lasers which can flash for "ten quadrillionths of a second"!</a:t>
            </a:r>
            <a:br/>
            <a:r>
              <a:t>Her background includes the fact that "physics was [her] worst subject</a:t>
            </a:r>
            <a:br/>
            <a:r>
              <a:t>in high school" but she dreamed of being a physicist because she loved</a:t>
            </a:r>
            <a:br/>
            <a:r>
              <a:t>the "excitement of discovery." She and her husband now run a lab at</a:t>
            </a:r>
            <a:br/>
            <a:r>
              <a:t>the University of Colorado. In the lab, she records "some of the</a:t>
            </a:r>
            <a:br/>
            <a:r>
              <a:t>fastest motions in our natural world." Her lasers can capture the</a:t>
            </a:r>
            <a:br/>
            <a:r>
              <a:t>movement of electrons. Her newest laser and x-ray beams can flash for</a:t>
            </a:r>
            <a:br/>
            <a:r>
              <a:t>less than 0.00000000000000001 seconds. Talk about "in the blink of an</a:t>
            </a:r>
            <a:br/>
            <a:r>
              <a:t>eye!" She is able to pass on excitement and knowledge to</a:t>
            </a:r>
            <a:br/>
            <a:r>
              <a:t>students. Scientists use her lasers which are based on her</a:t>
            </a:r>
            <a:br/>
            <a:r>
              <a:t>titanium-sapphire design to study a wide range of phenomena (chemical</a:t>
            </a:r>
            <a:br/>
            <a:r>
              <a:t>reactions, etc.).</a:t>
            </a:r>
            <a:br/>
            <a:br/>
            <a:r>
              <a:t># Sources</a:t>
            </a:r>
            <a:br/>
            <a:r>
              <a:t>https://en.wikipedia.org/wiki/Margaret_Murnane</a:t>
            </a:r>
            <a:br/>
            <a:r>
              <a:t>https://jila.colorado.edu/kmlabs/bio/murnane</a:t>
            </a:r>
            <a:br/>
            <a:br/>
            <a:r>
              <a:t># Photo</a:t>
            </a:r>
            <a:br/>
            <a:r>
              <a:t>https://jila.colorado.edu/kmlabs/sites/default/files/styles/200_image/public/images/bios/Margaret_Murnane_portrait.jpg?itok=jY-_AF2Q</a:t>
            </a:r>
            <a:br/>
          </a:p>
        </p:txBody>
      </p:sp>
      <p:sp>
        <p:nvSpPr>
          <p:cNvPr id="4" name="Slide Number Placeholder 3"/>
          <p:cNvSpPr>
            <a:spLocks noGrp="1"/>
          </p:cNvSpPr>
          <p:nvPr>
            <p:ph type="sldNum" idx="5" sz="quarter"/>
          </p:nvPr>
        </p:nvSpPr>
        <p:spPr/>
      </p:sp>
    </p:spTree>
  </p:cSld>
  <p:clrMapOvr>
    <a:masterClrMapping/>
  </p:clrMapOvr>
</p:notes>
</file>

<file path=ppt/notesSlides/notesSlide4.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#Name</a:t>
            </a:r>
            <a:br/>
            <a:r>
              <a:t>Deepto Chakrabarty</a:t>
            </a:r>
            <a:br/>
            <a:br/>
            <a:r>
              <a:t># Textbook</a:t>
            </a:r>
            <a:br/>
            <a:br/>
            <a:r>
              <a:t># Description</a:t>
            </a:r>
            <a:br/>
            <a:r>
              <a:t>"In 1996, Prof. Chakrabarty was awarded the Ph.D. in Physics from the California Institute of Technology, following two years at the Lawrence Berkeley National Laboratory (1988-90) as a staff Physicist working on the Berkeley Automated Supernova Search. Prior to that, he completed his S.B. in Physics at MIT, in 1988.</a:t>
            </a:r>
            <a:br/>
            <a:r>
              <a:t>Professor Chakrabarty returned to MIT in 1996 for a two-year appointment as a NASA Compton GRO Postdoctoral Fellow, followed by a year spent as a Visiting Fellow at Balliol College, Oxford University (1998). In 1999, he accepted an Assistant Professorship within the Department of Physics at MIT. He was promoted to Associate Professor, with tenure, in July 2004.</a:t>
            </a:r>
            <a:br/>
            <a:r>
              <a:t>Professor Chakrabarty's most recent awards include an Alfred P. Sloan Research Fellowship (2001-03)."</a:t>
            </a:r>
            <a:br/>
            <a:br/>
            <a:r>
              <a:t># Sources</a:t>
            </a:r>
            <a:br/>
            <a:r>
              <a:t>http://web.mit.edu/physics/people/faculty/chakrabarty_deepto.html</a:t>
            </a:r>
            <a:br/>
            <a:br/>
            <a:r>
              <a:t># Photo</a:t>
            </a:r>
            <a:br/>
            <a:r>
              <a:t>http://web.mit.edu/physics/images/faculty/chakrabarty_deepto.jpg</a:t>
            </a:r>
            <a:br/>
          </a:p>
        </p:txBody>
      </p:sp>
      <p:sp>
        <p:nvSpPr>
          <p:cNvPr id="4" name="Slide Number Placeholder 3"/>
          <p:cNvSpPr>
            <a:spLocks noGrp="1"/>
          </p:cNvSpPr>
          <p:nvPr>
            <p:ph type="sldNum" idx="5" sz="quarter"/>
          </p:nvPr>
        </p:nvSpPr>
        <p:spPr/>
      </p:sp>
    </p:spTree>
  </p:cSld>
  <p:clrMapOvr>
    <a:masterClrMapping/>
  </p:clrMapOvr>
</p:notes>
</file>

<file path=ppt/notesSlides/notesSlide5.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  </a:t>
            </a:r>
            <a:br/>
            <a:r>
              <a:t>Miranda Cheng  </a:t>
            </a:r>
            <a:br/>
            <a:r>
              <a:t>  </a:t>
            </a:r>
            <a:br/>
            <a:r>
              <a:t># Textbook  </a:t>
            </a:r>
            <a:br/>
            <a:r>
              <a:t>Theoretical Physics and Astrophysics, Ginzberg, 1st edition  </a:t>
            </a:r>
            <a:br/>
            <a:r>
              <a:t>  </a:t>
            </a:r>
            <a:br/>
            <a:r>
              <a:t>  </a:t>
            </a:r>
            <a:br/>
            <a:r>
              <a:t># Description  </a:t>
            </a:r>
            <a:br/>
            <a:r>
              <a:t>Miranda Cheng is a mathematician and theoretical physicist at the University</a:t>
            </a:r>
            <a:br/>
            <a:r>
              <a:t>of Amsterdam. She works with the theoretical concept of Umbral Moonshine,</a:t>
            </a:r>
            <a:br/>
            <a:r>
              <a:t>which works with the presence of shadows in the theory of mock modular forms.</a:t>
            </a:r>
            <a:br/>
            <a:r>
              <a:t>Her background includes dropping out of high school in Taiwan to be part of a</a:t>
            </a:r>
            <a:br/>
            <a:r>
              <a:t>punk rock band at the age of 16 and then later entering university as a part</a:t>
            </a:r>
            <a:br/>
            <a:r>
              <a:t>of a gifted program. She now works as an assistant professor at the University</a:t>
            </a:r>
            <a:br/>
            <a:r>
              <a:t>of Amsterdam and does work connecting to K3 surfaces and string theory. She is</a:t>
            </a:r>
            <a:br/>
            <a:r>
              <a:t>able to pass on excitement and knowledge to students and expand the field of</a:t>
            </a:r>
            <a:br/>
            <a:r>
              <a:t>theoretical physics as is related to mathematics.  </a:t>
            </a:r>
            <a:br/>
            <a:r>
              <a:t>  </a:t>
            </a:r>
            <a:br/>
            <a:r>
              <a:t># Sources  </a:t>
            </a:r>
            <a:br/>
            <a:r>
              <a:t>“Miranda Cheng.” Wikipedia, Wikimedia Foundation, 17 Feb. 2018,</a:t>
            </a:r>
            <a:br/>
            <a:r>
              <a:t>en.wikipedia.org/wiki/Miranda_Cheng. Amsterdam, Universiteit van. “Dr. C.N.</a:t>
            </a:r>
            <a:br/>
            <a:r>
              <a:t>(Miranda) Cheng.” Home - Universiteit Van Amsterdam, 13 Dec. 2017,</a:t>
            </a:r>
            <a:br/>
            <a:r>
              <a:t>www.uva.nl/en/profile/c/h/c.n.cheng/c.n.cheng.html.  </a:t>
            </a:r>
            <a:br/>
            <a:r>
              <a:t>  </a:t>
            </a:r>
            <a:br/>
            <a:r>
              <a:t># Photo  </a:t>
            </a:r>
            <a:br/>
            <a:r>
              <a:t>http://www.uva.nl/binaries/content/documents/personalpages/c/h/c.n.cheng/profilepicture/profilepicture/myprofile%3Aimage?1460630406407</a:t>
            </a:r>
            <a:br/>
            <a:br/>
            <a:br/>
            <a:r>
              <a:t>  </a:t>
            </a:r>
            <a:br/>
            <a:br/>
          </a:p>
        </p:txBody>
      </p:sp>
      <p:sp>
        <p:nvSpPr>
          <p:cNvPr id="4" name="Slide Number Placeholder 3"/>
          <p:cNvSpPr>
            <a:spLocks noGrp="1"/>
          </p:cNvSpPr>
          <p:nvPr>
            <p:ph type="sldNum" idx="5" sz="quarter"/>
          </p:nvPr>
        </p:nvSpPr>
        <p:spPr/>
      </p:sp>
    </p:spTree>
  </p:cSld>
  <p:clrMapOvr>
    <a:masterClrMapping/>
  </p:clrMapOvr>
</p:notes>
</file>

<file path=ppt/notesSlides/notesSlide6.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#Name </a:t>
            </a:r>
            <a:br/>
            <a:r>
              <a:t>Warren Henry</a:t>
            </a:r>
            <a:br/>
            <a:br/>
            <a:r>
              <a:t># Textbook</a:t>
            </a:r>
            <a:br/>
            <a:r>
              <a:t>Knight, 3rd edition, Chapter 30, section 4</a:t>
            </a:r>
            <a:br/>
            <a:r>
              <a:t> </a:t>
            </a:r>
            <a:br/>
            <a:r>
              <a:t>#Contributors</a:t>
            </a:r>
            <a:br/>
            <a:r>
              <a:t>Joshua Maclin</a:t>
            </a:r>
            <a:br/>
            <a:br/>
            <a:r>
              <a:t># Description</a:t>
            </a:r>
            <a:br/>
            <a:r>
              <a:t>Warren Henry was an African American Physicist that had somewhat of an astute background for a black man of his time. Both of his parents had graduated from the Tuskegee Institute, and George Washington Carver lived and conducted research on his parent’s farm during the summer months (Williams). It can be quite apparent to see where his interest in the sciences more than likely came from during his childhood. He later attended Tuskegee where he majored in Mathematics, English, and French (Williams). Later wanting to conduct research, he turned to Rutgers University where they then turned him away (Williams).  As a result, he ended up going to the Naval Research Laboratory where he would reside for the next 12 years (Williams). During that time he was able to research and gain the knowledge of materials that were at a rather low temperature (Williams). His expertise regarding low-temperature research was probably unsurpassed in the U.S. while at the Naval Research Laboratory. He was also the head of several projects at several institutions like UC Berkeley amongst others. </a:t>
            </a:r>
            <a:br/>
            <a:br/>
            <a:r>
              <a:t>Even though his research in low temperatures was quite significant, he was most known for his work in magnetism and superconductivity. His work in this field was what brought him the most praise by the scientific community. He had written a highly detailed study that consisted of a "demonstration of the proof of non-interacting paramagnetic ions and how they’re a significant contribution” when considering magnetism and superconductivity (Williams). </a:t>
            </a:r>
            <a:br/>
            <a:br/>
            <a:r>
              <a:t>His work was a significant contribution to the world because his models and ideas have been implemented into modern textbooks, and are still widely used to this day. A prime example of that being the demonstration I had spoken of earlier that took place back in 1934. </a:t>
            </a:r>
            <a:br/>
            <a:br/>
            <a:r>
              <a:t>In relation to where Henry’s work can be found in the textbook, I would imagine that his material could be found in chapter 32 and 33 where it talks about the magnetic field of a current and electromagnetic induction.</a:t>
            </a:r>
            <a:br/>
            <a:br/>
            <a:r>
              <a:t># Sources</a:t>
            </a:r>
            <a:br/>
            <a:br/>
            <a:r>
              <a:t>Physics Central. “Africn Americans in Physics.” Physics Buzz, American Physical Society, 27 </a:t>
            </a:r>
            <a:br/>
            <a:r>
              <a:t>	Feb. 2013, http://physicsbuzz.physicscentral.com/2013/02/african-americans-in-</a:t>
            </a:r>
            <a:br/>
            <a:r>
              <a:t>	physics.html</a:t>
            </a:r>
            <a:br/>
            <a:br/>
            <a:r>
              <a:t>Williams, Scott. “Physicist of the African Diaspora - Warren E Henry.” Warren E. Henry - </a:t>
            </a:r>
            <a:br/>
            <a:r>
              <a:t>	Physicist of the African Diaspora, Bonvibre &amp; Daughters, http://www.math.buffalo.edu/</a:t>
            </a:r>
            <a:br/>
            <a:r>
              <a:t>	mad/physics/henry_warren.html</a:t>
            </a:r>
            <a:br/>
            <a:br/>
            <a:r>
              <a:t># Photo</a:t>
            </a:r>
            <a:br/>
            <a:r>
              <a:t>http://www.math.buffalo.edu/mad/PIX/henry_warren.howard1.jpg</a:t>
            </a:r>
            <a:br/>
          </a:p>
        </p:txBody>
      </p:sp>
      <p:sp>
        <p:nvSpPr>
          <p:cNvPr id="4" name="Slide Number Placeholder 3"/>
          <p:cNvSpPr>
            <a:spLocks noGrp="1"/>
          </p:cNvSpPr>
          <p:nvPr>
            <p:ph type="sldNum" idx="5" sz="quarter"/>
          </p:nvPr>
        </p:nvSpPr>
        <p:spPr/>
      </p:sp>
    </p:spTree>
  </p:cSld>
  <p:clrMapOvr>
    <a:masterClrMapping/>
  </p:clrMapOvr>
</p:notes>
</file>

<file path=ppt/notesSlides/notesSlide7.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  </a:t>
            </a:r>
            <a:br/>
            <a:r>
              <a:t>Michio Katu</a:t>
            </a:r>
            <a:br/>
            <a:br/>
            <a:r>
              <a:t># Textbook  </a:t>
            </a:r>
            <a:br/>
            <a:r>
              <a:t>Knight, 3rd edition, Chapter 28  </a:t>
            </a:r>
            <a:br/>
            <a:br/>
            <a:r>
              <a:t>  </a:t>
            </a:r>
            <a:br/>
            <a:r>
              <a:t># Contributors  </a:t>
            </a:r>
            <a:br/>
            <a:r>
              <a:t>Yuyu Zhang</a:t>
            </a:r>
            <a:br/>
            <a:br/>
            <a:r>
              <a:t>  </a:t>
            </a:r>
            <a:br/>
            <a:br/>
            <a:r>
              <a:t>  </a:t>
            </a:r>
            <a:br/>
            <a:br/>
            <a:r>
              <a:t># Description</a:t>
            </a:r>
            <a:br/>
            <a:br/>
            <a:r>
              <a:t>  </a:t>
            </a:r>
            <a:br/>
            <a:r>
              <a:t>Professor Michio Kaku, born in 1947, is a theoretical physicist, futurist, and</a:t>
            </a:r>
            <a:br/>
            <a:r>
              <a:t>popularizer of science. He is one of the co-founder of string field theory, a</a:t>
            </a:r>
            <a:br/>
            <a:r>
              <a:t>branch of string theory, which intends to unite Albert Einstein's earlier</a:t>
            </a:r>
            <a:br/>
            <a:r>
              <a:t>findings with quantum physics. His research focuses on superstring theory,</a:t>
            </a:r>
            <a:br/>
            <a:r>
              <a:t>supergravity, supersymmetry, and hadronic physics. He has authored more than</a:t>
            </a:r>
            <a:br/>
            <a:r>
              <a:t>70 articles and several highly-accessible science books. He grew up a science</a:t>
            </a:r>
            <a:br/>
            <a:r>
              <a:t>enthusiast. Story has it that he built an atom smasher in his parents' garage</a:t>
            </a:r>
            <a:br/>
            <a:r>
              <a:t>for his high school science fair. His effort to popularize science has made</a:t>
            </a:r>
            <a:br/>
            <a:r>
              <a:t>him a well-known public figure. He has made multiple appearance on TV programs</a:t>
            </a:r>
            <a:br/>
            <a:r>
              <a:t>and film. A fun fact about him is that in 2016, he appeared in a TV commercial</a:t>
            </a:r>
            <a:br/>
            <a:r>
              <a:t>for Turbo Tax. He has spent majority of his academic career teaching</a:t>
            </a:r>
            <a:br/>
            <a:r>
              <a:t>Theorectical Physics at the City College of New York.</a:t>
            </a:r>
            <a:br/>
            <a:br/>
            <a:r>
              <a:t>  </a:t>
            </a:r>
            <a:br/>
            <a:br/>
            <a:r>
              <a:t># Sources  </a:t>
            </a:r>
            <a:br/>
            <a:r>
              <a:t>Michio Kaku Biolography (April 2,2014) Retrived from</a:t>
            </a:r>
            <a:br/>
            <a:r>
              <a:t>&lt;https://www.biography.com/people/michio-kaku-21429817&gt; access date February</a:t>
            </a:r>
            <a:br/>
            <a:r>
              <a:t>18, 2018)</a:t>
            </a:r>
            <a:br/>
            <a:br/>
            <a:r>
              <a:t>  </a:t>
            </a:r>
            <a:br/>
            <a:br/>
            <a:r>
              <a:t># Photo  </a:t>
            </a:r>
            <a:br/>
            <a:r>
              <a:t>https://innotechtoday.com/wp-content/uploads/2017/03/Micio-new-2.jpg</a:t>
            </a:r>
            <a:br/>
            <a:br/>
            <a:r>
              <a:t>  </a:t>
            </a:r>
            <a:br/>
            <a:br/>
          </a:p>
        </p:txBody>
      </p:sp>
      <p:sp>
        <p:nvSpPr>
          <p:cNvPr id="4" name="Slide Number Placeholder 3"/>
          <p:cNvSpPr>
            <a:spLocks noGrp="1"/>
          </p:cNvSpPr>
          <p:nvPr>
            <p:ph type="sldNum" idx="5" sz="quarter"/>
          </p:nvPr>
        </p:nvSpPr>
        <p:spPr/>
      </p:sp>
    </p:spTree>
  </p:cSld>
  <p:clrMapOvr>
    <a:masterClrMapping/>
  </p:clrMapOvr>
</p:notes>
</file>

<file path=ppt/notesSlides/notesSlide8.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  </a:t>
            </a:r>
            <a:br/>
            <a:r>
              <a:t>Michael Ramsey-Musolf  </a:t>
            </a:r>
            <a:br/>
            <a:r>
              <a:t>  </a:t>
            </a:r>
            <a:br/>
            <a:r>
              <a:t># Textbook  </a:t>
            </a:r>
            <a:br/>
            <a:r>
              <a:t>College Physics, Knight, 2nd edition, Chapter 28</a:t>
            </a:r>
            <a:br/>
            <a:r>
              <a:t>  </a:t>
            </a:r>
            <a:br/>
            <a:r>
              <a:t># Textbook  </a:t>
            </a:r>
            <a:br/>
            <a:r>
              <a:t>  </a:t>
            </a:r>
            <a:br/>
            <a:r>
              <a:t>  </a:t>
            </a:r>
            <a:br/>
            <a:r>
              <a:t># Textbook  </a:t>
            </a:r>
            <a:br/>
            <a:r>
              <a:t>  </a:t>
            </a:r>
            <a:br/>
            <a:r>
              <a:t>  </a:t>
            </a:r>
            <a:br/>
            <a:r>
              <a:t># Contributors  </a:t>
            </a:r>
            <a:br/>
            <a:r>
              <a:t>Olivia Wallace  </a:t>
            </a:r>
            <a:br/>
            <a:r>
              <a:t>  </a:t>
            </a:r>
            <a:br/>
            <a:r>
              <a:t># Description  </a:t>
            </a:r>
            <a:br/>
            <a:r>
              <a:t>Michael Ramsey-Musolf is an openly gay professor at UMass Amherst and is also</a:t>
            </a:r>
            <a:br/>
            <a:r>
              <a:t>an Episcopal priest. He studies topics such as nuclear physics, theoretical</a:t>
            </a:r>
            <a:br/>
            <a:r>
              <a:t>physics, dark matter, and more. Dr. Ramsey-Musolf experienced discrimination</a:t>
            </a:r>
            <a:br/>
            <a:r>
              <a:t>at many former workplaces, something he refers to as the "lavender cieling"</a:t>
            </a:r>
            <a:br/>
            <a:r>
              <a:t>but in spite of such, he has advanced his career and research. He has a PhD in</a:t>
            </a:r>
            <a:br/>
            <a:r>
              <a:t>Physics from Princeton and a Master of Divinity from the Episcopal Divinity</a:t>
            </a:r>
            <a:br/>
            <a:r>
              <a:t>School which he completed as a post-doc at MIT.  </a:t>
            </a:r>
            <a:br/>
            <a:r>
              <a:t>  </a:t>
            </a:r>
            <a:br/>
            <a:r>
              <a:t># Sources  </a:t>
            </a:r>
            <a:br/>
            <a:r>
              <a:t>http://physicstoday.scitation.org/do/10.1063/PT.5.9034/full/</a:t>
            </a:r>
            <a:br/>
            <a:r>
              <a:t>https://www.physics.umass.edu/people/michael-ramsey-musolf</a:t>
            </a:r>
            <a:br/>
            <a:r>
              <a:t>http://people.umass.edu/mjrm/index.htm</a:t>
            </a:r>
            <a:br/>
            <a:r>
              <a:t>https://www.physics.umass.edu/spotlights/michael-ramsey-musolf  </a:t>
            </a:r>
            <a:br/>
            <a:r>
              <a:t>  </a:t>
            </a:r>
            <a:br/>
            <a:r>
              <a:t># Photo  </a:t>
            </a:r>
            <a:br/>
            <a:r>
              <a:t>https://www.physics.umass.edu/sites/default/files/styles/directory_photo/public/images/directory-photos/michael-ramsey-musolf-cropped_0.jpg?itok=RBHluBaD</a:t>
            </a:r>
            <a:br/>
            <a:br/>
          </a:p>
        </p:txBody>
      </p:sp>
      <p:sp>
        <p:nvSpPr>
          <p:cNvPr id="4" name="Slide Number Placeholder 3"/>
          <p:cNvSpPr>
            <a:spLocks noGrp="1"/>
          </p:cNvSpPr>
          <p:nvPr>
            <p:ph type="sldNum" idx="5" sz="quarter"/>
          </p:nvPr>
        </p:nvSpPr>
        <p:spPr/>
      </p:sp>
    </p:spTree>
  </p:cSld>
  <p:clrMapOvr>
    <a:masterClrMapping/>
  </p:clrMapOvr>
</p:note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 name="Slide Image Placeholder 1"/>
          <p:cNvSpPr>
            <a:spLocks noGrp="1"/>
          </p:cNvSpPr>
          <p:nvPr>
            <p:ph type="sldImg" idx="2"/>
          </p:nvPr>
        </p:nvSpPr>
        <p:spPr/>
      </p:sp>
      <p:sp>
        <p:nvSpPr>
          <p:cNvPr id="3" name="Notes Placeholder 2"/>
          <p:cNvSpPr>
            <a:spLocks noGrp="1"/>
          </p:cNvSpPr>
          <p:nvPr>
            <p:ph type="body" idx="3" sz="quarter"/>
          </p:nvPr>
        </p:nvSpPr>
        <p:spPr/>
        <p:txBody>
          <a:bodyPr/>
          <a:lstStyle/>
          <a:p>
            <a:r>
              <a:t># Name  </a:t>
            </a:r>
            <a:br/>
            <a:r>
              <a:t>Ibn al-Haytham  </a:t>
            </a:r>
            <a:br/>
            <a:r>
              <a:t>  </a:t>
            </a:r>
            <a:br/>
            <a:r>
              <a:t># Textbook  </a:t>
            </a:r>
            <a:br/>
            <a:r>
              <a:t>Knight, 2nd Edition, Chapter 18  </a:t>
            </a:r>
            <a:br/>
            <a:r>
              <a:t>  </a:t>
            </a:r>
            <a:br/>
            <a:r>
              <a:t># Textbook  </a:t>
            </a:r>
            <a:br/>
            <a:r>
              <a:t>  </a:t>
            </a:r>
            <a:br/>
            <a:r>
              <a:t>  </a:t>
            </a:r>
            <a:br/>
            <a:r>
              <a:t># Textbook  </a:t>
            </a:r>
            <a:br/>
            <a:r>
              <a:t>  </a:t>
            </a:r>
            <a:br/>
            <a:r>
              <a:t>  </a:t>
            </a:r>
            <a:br/>
            <a:r>
              <a:t># Contributors  </a:t>
            </a:r>
            <a:br/>
            <a:r>
              <a:t>  </a:t>
            </a:r>
            <a:br/>
            <a:r>
              <a:t>  </a:t>
            </a:r>
            <a:br/>
            <a:r>
              <a:t># Description  </a:t>
            </a:r>
            <a:br/>
            <a:r>
              <a:t>Ibn al-Haytham (c.965 - c.1040 AD), aka Alhazen, was a physicist as well as a</a:t>
            </a:r>
            <a:br/>
            <a:r>
              <a:t>mathematician and astronomer during the Islamic Golden Age. Alhazen is most</a:t>
            </a:r>
            <a:br/>
            <a:r>
              <a:t>known for his contributions to optics and the scientific method. Going against</a:t>
            </a:r>
            <a:br/>
            <a:r>
              <a:t>the emission theory of Euclid and Ptolemy and the intromission theory of</a:t>
            </a:r>
            <a:br/>
            <a:r>
              <a:t>Aristotle, Ibn al-Haytham theorized that we see objects because the eyes</a:t>
            </a:r>
            <a:br/>
            <a:r>
              <a:t>receive the rays of light that reflect off an object (Wikipedia). His most</a:t>
            </a:r>
            <a:br/>
            <a:r>
              <a:t>famous work, Kitāb al-manāẓir, described this phenomenon and included details</a:t>
            </a:r>
            <a:br/>
            <a:r>
              <a:t>about reflection and refraction. Ibn al-Haytham was keen on using</a:t>
            </a:r>
            <a:br/>
            <a:r>
              <a:t>experimentation and mathematical reasoning to support his theories (Lorch).</a:t>
            </a:r>
            <a:br/>
            <a:r>
              <a:t>Alhazen also had an understanding that to prove a hypothesis, one must perform</a:t>
            </a:r>
            <a:br/>
            <a:r>
              <a:t>experiments of have numerical evidence. Through this practice, he showed an</a:t>
            </a:r>
            <a:br/>
            <a:r>
              <a:t>understanding of the scientific method many centuries before it was</a:t>
            </a:r>
            <a:br/>
            <a:r>
              <a:t>established. In addition to sight and the scientific method, Alhazen</a:t>
            </a:r>
            <a:br/>
            <a:r>
              <a:t>investigated the rainbow, moonlight, celestial physics, motion of the body,</a:t>
            </a:r>
            <a:br/>
            <a:r>
              <a:t>and more (Wikipedia).  </a:t>
            </a:r>
            <a:br/>
            <a:r>
              <a:t>  </a:t>
            </a:r>
            <a:br/>
            <a:r>
              <a:t># Sources  </a:t>
            </a:r>
            <a:br/>
            <a:r>
              <a:t>Lorch, R. (2017, February 01). Ibn al-Haytham. Retrieved February 20, 2018,</a:t>
            </a:r>
            <a:br/>
            <a:r>
              <a:t>from https://www.britannica.com/biography/Ibn-al-Haytham Ibn al-Haytham.</a:t>
            </a:r>
            <a:br/>
            <a:r>
              <a:t>(2018, February 20). Retrieved February 20, 2018, from</a:t>
            </a:r>
            <a:br/>
            <a:r>
              <a:t>https://en.wikipedia.org/wiki/Ibn_al-Haytham#Scientific_method  </a:t>
            </a:r>
            <a:br/>
            <a:r>
              <a:t>  </a:t>
            </a:r>
            <a:br/>
            <a:r>
              <a:t># Photo  </a:t>
            </a:r>
            <a:br/>
            <a:r>
              <a:t>https://upload.wikimedia.org/wikipedia/commons/thumb/6/63/Alhazen%2C_the_Persian.gif/220px-Alhazen%2C_the_Persian.gif</a:t>
            </a:r>
            <a:br/>
            <a:br/>
          </a:p>
        </p:txBody>
      </p:sp>
      <p:sp>
        <p:nvSpPr>
          <p:cNvPr id="4" name="Slide Number Placeholder 3"/>
          <p:cNvSpPr>
            <a:spLocks noGrp="1"/>
          </p:cNvSpPr>
          <p:nvPr>
            <p:ph type="sldNum" idx="5" sz="quarter"/>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g"/><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jpg"/><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jpg"/><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jpg"/><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jpg"/><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jpg"/><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jpg"/><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jpg"/><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jpg"/><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jpg"/><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jpg"/><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g"/><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jpg"/><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jpg"/><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jpg"/><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jpg"/><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jpg"/><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jpg"/><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jpg"/><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jpg"/><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g"/><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jpg"/><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jpg"/><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jpg"/><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g"/><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jpg"/><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g"/><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g"/><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gif"/><Relationship Id="rId3" Type="http://schemas.openxmlformats.org/officeDocument/2006/relationships/notesSlide" Target="../notesSlides/notesSlide9.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C.V. Raman</a:t>
            </a:r>
          </a:p>
        </p:txBody>
      </p:sp>
      <p:pic>
        <p:nvPicPr>
          <p:cNvPr id="3" name="Picture 2" descr="test.jpg"/>
          <p:cNvPicPr>
            <a:picLocks noChangeAspect="1"/>
          </p:cNvPicPr>
          <p:nvPr/>
        </p:nvPicPr>
        <p:blipFill>
          <a:blip r:embed="rId2"/>
          <a:stretch>
            <a:fillRect/>
          </a:stretch>
        </p:blipFill>
        <p:spPr>
          <a:xfrm>
            <a:off x="457200" y="1600200"/>
            <a:ext cx="5486400" cy="4572000"/>
          </a:xfrm>
          <a:prstGeom prst="rect">
            <a:avLst/>
          </a:prstGeom>
        </p:spPr>
      </p:pic>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Masahiro Morii</a:t>
            </a:r>
          </a:p>
        </p:txBody>
      </p:sp>
      <p:pic>
        <p:nvPicPr>
          <p:cNvPr id="3" name="Picture 2" descr="test.jpg"/>
          <p:cNvPicPr>
            <a:picLocks noChangeAspect="1"/>
          </p:cNvPicPr>
          <p:nvPr/>
        </p:nvPicPr>
        <p:blipFill>
          <a:blip r:embed="rId2"/>
          <a:stretch>
            <a:fillRect/>
          </a:stretch>
        </p:blipFill>
        <p:spPr>
          <a:xfrm>
            <a:off x="457200" y="1600200"/>
            <a:ext cx="5878286" cy="4572000"/>
          </a:xfrm>
          <a:prstGeom prst="rect">
            <a:avLst/>
          </a:prstGeom>
        </p:spPr>
      </p:pic>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Jeevak Parpia</a:t>
            </a:r>
          </a:p>
        </p:txBody>
      </p:sp>
      <p:pic>
        <p:nvPicPr>
          <p:cNvPr id="3" name="Picture 2" descr="test.jpg"/>
          <p:cNvPicPr>
            <a:picLocks noChangeAspect="1"/>
          </p:cNvPicPr>
          <p:nvPr/>
        </p:nvPicPr>
        <p:blipFill>
          <a:blip r:embed="rId2"/>
          <a:stretch>
            <a:fillRect/>
          </a:stretch>
        </p:blipFill>
        <p:spPr>
          <a:xfrm>
            <a:off x="457200" y="1600200"/>
            <a:ext cx="4002724" cy="4572000"/>
          </a:xfrm>
          <a:prstGeom prst="rect">
            <a:avLst/>
          </a:prstGeom>
        </p:spPr>
      </p:pic>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Tsung-Dao Lee</a:t>
            </a:r>
          </a:p>
        </p:txBody>
      </p:sp>
      <p:pic>
        <p:nvPicPr>
          <p:cNvPr id="3" name="Picture 2" descr="test.jpg"/>
          <p:cNvPicPr>
            <a:picLocks noChangeAspect="1"/>
          </p:cNvPicPr>
          <p:nvPr/>
        </p:nvPicPr>
        <p:blipFill>
          <a:blip r:embed="rId2"/>
          <a:stretch>
            <a:fillRect/>
          </a:stretch>
        </p:blipFill>
        <p:spPr>
          <a:xfrm>
            <a:off x="457200" y="1600200"/>
            <a:ext cx="3232727" cy="4572000"/>
          </a:xfrm>
          <a:prstGeom prst="rect">
            <a:avLst/>
          </a:prstGeom>
        </p:spPr>
      </p:pic>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Bhāskara II</a:t>
            </a:r>
          </a:p>
        </p:txBody>
      </p:sp>
      <p:pic>
        <p:nvPicPr>
          <p:cNvPr id="3" name="Picture 2" descr="test.jpg"/>
          <p:cNvPicPr>
            <a:picLocks noChangeAspect="1"/>
          </p:cNvPicPr>
          <p:nvPr/>
        </p:nvPicPr>
        <p:blipFill>
          <a:blip r:embed="rId2"/>
          <a:stretch>
            <a:fillRect/>
          </a:stretch>
        </p:blipFill>
        <p:spPr>
          <a:xfrm>
            <a:off x="457200" y="1600200"/>
            <a:ext cx="4160520" cy="4572000"/>
          </a:xfrm>
          <a:prstGeom prst="rect">
            <a:avLst/>
          </a:prstGeom>
        </p:spPr>
      </p:pic>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Shirley Ann Jackson</a:t>
            </a:r>
          </a:p>
        </p:txBody>
      </p:sp>
      <p:pic>
        <p:nvPicPr>
          <p:cNvPr id="3" name="Picture 2" descr="test.jpg"/>
          <p:cNvPicPr>
            <a:picLocks noChangeAspect="1"/>
          </p:cNvPicPr>
          <p:nvPr/>
        </p:nvPicPr>
        <p:blipFill>
          <a:blip r:embed="rId2"/>
          <a:stretch>
            <a:fillRect/>
          </a:stretch>
        </p:blipFill>
        <p:spPr>
          <a:xfrm>
            <a:off x="457200" y="1600200"/>
            <a:ext cx="6520470" cy="4572000"/>
          </a:xfrm>
          <a:prstGeom prst="rect">
            <a:avLst/>
          </a:prstGeom>
        </p:spPr>
      </p:pic>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Shirley Ann Jackson</a:t>
            </a:r>
          </a:p>
        </p:txBody>
      </p:sp>
      <p:pic>
        <p:nvPicPr>
          <p:cNvPr id="3" name="Picture 2" descr="test.jpg"/>
          <p:cNvPicPr>
            <a:picLocks noChangeAspect="1"/>
          </p:cNvPicPr>
          <p:nvPr/>
        </p:nvPicPr>
        <p:blipFill>
          <a:blip r:embed="rId2"/>
          <a:stretch>
            <a:fillRect/>
          </a:stretch>
        </p:blipFill>
        <p:spPr>
          <a:xfrm>
            <a:off x="457200" y="1600200"/>
            <a:ext cx="3657600" cy="4572000"/>
          </a:xfrm>
          <a:prstGeom prst="rect">
            <a:avLst/>
          </a:prstGeom>
        </p:spPr>
      </p:pic>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Dr. Hadiyah Green</a:t>
            </a:r>
          </a:p>
        </p:txBody>
      </p:sp>
      <p:pic>
        <p:nvPicPr>
          <p:cNvPr id="3" name="Picture 2" descr="test.jpg"/>
          <p:cNvPicPr>
            <a:picLocks noChangeAspect="1"/>
          </p:cNvPicPr>
          <p:nvPr/>
        </p:nvPicPr>
        <p:blipFill>
          <a:blip r:embed="rId2"/>
          <a:stretch>
            <a:fillRect/>
          </a:stretch>
        </p:blipFill>
        <p:spPr>
          <a:xfrm>
            <a:off x="457200" y="1600200"/>
            <a:ext cx="3333750" cy="4572000"/>
          </a:xfrm>
          <a:prstGeom prst="rect">
            <a:avLst/>
          </a:prstGeom>
        </p:spPr>
      </p:pic>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Chien-Shiung Wu</a:t>
            </a:r>
          </a:p>
        </p:txBody>
      </p:sp>
      <p:pic>
        <p:nvPicPr>
          <p:cNvPr id="3" name="Picture 2" descr="test.jpg"/>
          <p:cNvPicPr>
            <a:picLocks noChangeAspect="1"/>
          </p:cNvPicPr>
          <p:nvPr/>
        </p:nvPicPr>
        <p:blipFill>
          <a:blip r:embed="rId2"/>
          <a:stretch>
            <a:fillRect/>
          </a:stretch>
        </p:blipFill>
        <p:spPr>
          <a:xfrm>
            <a:off x="457200" y="1600200"/>
            <a:ext cx="6713738" cy="4572000"/>
          </a:xfrm>
          <a:prstGeom prst="rect">
            <a:avLst/>
          </a:prstGeom>
        </p:spPr>
      </p:pic>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Ronald McNair</a:t>
            </a:r>
          </a:p>
        </p:txBody>
      </p:sp>
      <p:pic>
        <p:nvPicPr>
          <p:cNvPr id="3" name="Picture 2" descr="test.jpg"/>
          <p:cNvPicPr>
            <a:picLocks noChangeAspect="1"/>
          </p:cNvPicPr>
          <p:nvPr/>
        </p:nvPicPr>
        <p:blipFill>
          <a:blip r:embed="rId2"/>
          <a:stretch>
            <a:fillRect/>
          </a:stretch>
        </p:blipFill>
        <p:spPr>
          <a:xfrm>
            <a:off x="457200" y="1600200"/>
            <a:ext cx="3713584" cy="4572000"/>
          </a:xfrm>
          <a:prstGeom prst="rect">
            <a:avLst/>
          </a:prstGeom>
        </p:spPr>
      </p:pic>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Nikta Fakhri</a:t>
            </a:r>
          </a:p>
        </p:txBody>
      </p:sp>
      <p:pic>
        <p:nvPicPr>
          <p:cNvPr id="3" name="Picture 2" descr="test.jpg"/>
          <p:cNvPicPr>
            <a:picLocks noChangeAspect="1"/>
          </p:cNvPicPr>
          <p:nvPr/>
        </p:nvPicPr>
        <p:blipFill>
          <a:blip r:embed="rId2"/>
          <a:stretch>
            <a:fillRect/>
          </a:stretch>
        </p:blipFill>
        <p:spPr>
          <a:xfrm>
            <a:off x="457200" y="1600200"/>
            <a:ext cx="3474720" cy="4572000"/>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 C. George Sudarshan</a:t>
            </a:r>
          </a:p>
        </p:txBody>
      </p:sp>
      <p:pic>
        <p:nvPicPr>
          <p:cNvPr id="3" name="Picture 2" descr="test.jpg"/>
          <p:cNvPicPr>
            <a:picLocks noChangeAspect="1"/>
          </p:cNvPicPr>
          <p:nvPr/>
        </p:nvPicPr>
        <p:blipFill>
          <a:blip r:embed="rId2"/>
          <a:stretch>
            <a:fillRect/>
          </a:stretch>
        </p:blipFill>
        <p:spPr>
          <a:xfrm>
            <a:off x="457200" y="1600200"/>
            <a:ext cx="3561152" cy="4572000"/>
          </a:xfrm>
          <a:prstGeom prst="rect">
            <a:avLst/>
          </a:prstGeom>
        </p:spPr>
      </p:pic>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Emmy Noether</a:t>
            </a:r>
          </a:p>
        </p:txBody>
      </p:sp>
      <p:pic>
        <p:nvPicPr>
          <p:cNvPr id="3" name="Picture 2" descr="test.jpg"/>
          <p:cNvPicPr>
            <a:picLocks noChangeAspect="1"/>
          </p:cNvPicPr>
          <p:nvPr/>
        </p:nvPicPr>
        <p:blipFill>
          <a:blip r:embed="rId2"/>
          <a:stretch>
            <a:fillRect/>
          </a:stretch>
        </p:blipFill>
        <p:spPr>
          <a:xfrm>
            <a:off x="457200" y="1600200"/>
            <a:ext cx="2999523" cy="4572000"/>
          </a:xfrm>
          <a:prstGeom prst="rect">
            <a:avLst/>
          </a:prstGeom>
        </p:spPr>
      </p:pic>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Gang-yu Liu</a:t>
            </a:r>
          </a:p>
        </p:txBody>
      </p:sp>
      <p:pic>
        <p:nvPicPr>
          <p:cNvPr id="3" name="Picture 2" descr="test.jpg"/>
          <p:cNvPicPr>
            <a:picLocks noChangeAspect="1"/>
          </p:cNvPicPr>
          <p:nvPr/>
        </p:nvPicPr>
        <p:blipFill>
          <a:blip r:embed="rId2"/>
          <a:stretch>
            <a:fillRect/>
          </a:stretch>
        </p:blipFill>
        <p:spPr>
          <a:xfrm>
            <a:off x="457200" y="1600200"/>
            <a:ext cx="4099034" cy="4572000"/>
          </a:xfrm>
          <a:prstGeom prst="rect">
            <a:avLst/>
          </a:prstGeom>
        </p:spPr>
      </p:pic>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Ruby Payne-Scott</a:t>
            </a:r>
          </a:p>
        </p:txBody>
      </p:sp>
      <p:pic>
        <p:nvPicPr>
          <p:cNvPr id="3" name="Picture 2" descr="test.jpg"/>
          <p:cNvPicPr>
            <a:picLocks noChangeAspect="1"/>
          </p:cNvPicPr>
          <p:nvPr/>
        </p:nvPicPr>
        <p:blipFill>
          <a:blip r:embed="rId2"/>
          <a:stretch>
            <a:fillRect/>
          </a:stretch>
        </p:blipFill>
        <p:spPr>
          <a:xfrm>
            <a:off x="457200" y="1600200"/>
            <a:ext cx="3292593" cy="4572000"/>
          </a:xfrm>
          <a:prstGeom prst="rect">
            <a:avLst/>
          </a:prstGeom>
        </p:spPr>
      </p:pic>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Raymond Ashoori</a:t>
            </a:r>
          </a:p>
        </p:txBody>
      </p:sp>
      <p:pic>
        <p:nvPicPr>
          <p:cNvPr id="3" name="Picture 2" descr="test.jpg"/>
          <p:cNvPicPr>
            <a:picLocks noChangeAspect="1"/>
          </p:cNvPicPr>
          <p:nvPr/>
        </p:nvPicPr>
        <p:blipFill>
          <a:blip r:embed="rId2"/>
          <a:stretch>
            <a:fillRect/>
          </a:stretch>
        </p:blipFill>
        <p:spPr>
          <a:xfrm>
            <a:off x="457200" y="1600200"/>
            <a:ext cx="3158836" cy="4572000"/>
          </a:xfrm>
          <a:prstGeom prst="rect">
            <a:avLst/>
          </a:prstGeom>
        </p:spPr>
      </p:pic>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Shin'ichirō Tomonaga</a:t>
            </a:r>
          </a:p>
        </p:txBody>
      </p:sp>
      <p:pic>
        <p:nvPicPr>
          <p:cNvPr id="3" name="Picture 2" descr="test.jpg"/>
          <p:cNvPicPr>
            <a:picLocks noChangeAspect="1"/>
          </p:cNvPicPr>
          <p:nvPr/>
        </p:nvPicPr>
        <p:blipFill>
          <a:blip r:embed="rId2"/>
          <a:stretch>
            <a:fillRect/>
          </a:stretch>
        </p:blipFill>
        <p:spPr>
          <a:xfrm>
            <a:off x="457200" y="1600200"/>
            <a:ext cx="3232727" cy="4572000"/>
          </a:xfrm>
          <a:prstGeom prst="rect">
            <a:avLst/>
          </a:prstGeom>
        </p:spPr>
      </p:pic>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Arthur Walker Jr.</a:t>
            </a:r>
          </a:p>
        </p:txBody>
      </p:sp>
      <p:pic>
        <p:nvPicPr>
          <p:cNvPr id="3" name="Picture 2" descr="test.jpg"/>
          <p:cNvPicPr>
            <a:picLocks noChangeAspect="1"/>
          </p:cNvPicPr>
          <p:nvPr/>
        </p:nvPicPr>
        <p:blipFill>
          <a:blip r:embed="rId2"/>
          <a:stretch>
            <a:fillRect/>
          </a:stretch>
        </p:blipFill>
        <p:spPr>
          <a:xfrm>
            <a:off x="457200" y="1600200"/>
            <a:ext cx="5291667" cy="4572000"/>
          </a:xfrm>
          <a:prstGeom prst="rect">
            <a:avLst/>
          </a:prstGeom>
        </p:spPr>
      </p:pic>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Nergis Mavalvala</a:t>
            </a:r>
          </a:p>
        </p:txBody>
      </p:sp>
      <p:pic>
        <p:nvPicPr>
          <p:cNvPr id="3" name="Picture 2" descr="test.jpg"/>
          <p:cNvPicPr>
            <a:picLocks noChangeAspect="1"/>
          </p:cNvPicPr>
          <p:nvPr/>
        </p:nvPicPr>
        <p:blipFill>
          <a:blip r:embed="rId2"/>
          <a:stretch>
            <a:fillRect/>
          </a:stretch>
        </p:blipFill>
        <p:spPr>
          <a:xfrm>
            <a:off x="457200" y="1600200"/>
            <a:ext cx="2971800" cy="4572000"/>
          </a:xfrm>
          <a:prstGeom prst="rect">
            <a:avLst/>
          </a:prstGeom>
        </p:spPr>
      </p:pic>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Chen-Ning Yang</a:t>
            </a:r>
          </a:p>
        </p:txBody>
      </p:sp>
      <p:pic>
        <p:nvPicPr>
          <p:cNvPr id="3" name="Picture 2" descr="test.jpg"/>
          <p:cNvPicPr>
            <a:picLocks noChangeAspect="1"/>
          </p:cNvPicPr>
          <p:nvPr/>
        </p:nvPicPr>
        <p:blipFill>
          <a:blip r:embed="rId2"/>
          <a:stretch>
            <a:fillRect/>
          </a:stretch>
        </p:blipFill>
        <p:spPr>
          <a:xfrm>
            <a:off x="457200" y="1600200"/>
            <a:ext cx="3467139" cy="4572000"/>
          </a:xfrm>
          <a:prstGeom prst="rect">
            <a:avLst/>
          </a:prstGeom>
        </p:spPr>
      </p:pic>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Sylvester James Gate</a:t>
            </a:r>
          </a:p>
        </p:txBody>
      </p:sp>
      <p:pic>
        <p:nvPicPr>
          <p:cNvPr id="3" name="Picture 2" descr="test.jpg"/>
          <p:cNvPicPr>
            <a:picLocks noChangeAspect="1"/>
          </p:cNvPicPr>
          <p:nvPr/>
        </p:nvPicPr>
        <p:blipFill>
          <a:blip r:embed="rId2"/>
          <a:stretch>
            <a:fillRect/>
          </a:stretch>
        </p:blipFill>
        <p:spPr>
          <a:xfrm>
            <a:off x="457200" y="1600200"/>
            <a:ext cx="8708571" cy="4572000"/>
          </a:xfrm>
          <a:prstGeom prst="rect">
            <a:avLst/>
          </a:prstGeom>
        </p:spPr>
      </p:pic>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Isamu Akasaki</a:t>
            </a:r>
          </a:p>
        </p:txBody>
      </p:sp>
      <p:pic>
        <p:nvPicPr>
          <p:cNvPr id="3" name="Picture 2" descr="test.jpg"/>
          <p:cNvPicPr>
            <a:picLocks noChangeAspect="1"/>
          </p:cNvPicPr>
          <p:nvPr/>
        </p:nvPicPr>
        <p:blipFill>
          <a:blip r:embed="rId2"/>
          <a:stretch>
            <a:fillRect/>
          </a:stretch>
        </p:blipFill>
        <p:spPr>
          <a:xfrm>
            <a:off x="457200" y="1600200"/>
            <a:ext cx="3057525" cy="4572000"/>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Margaret Murnane</a:t>
            </a:r>
          </a:p>
        </p:txBody>
      </p:sp>
      <p:pic>
        <p:nvPicPr>
          <p:cNvPr id="3" name="Picture 2" descr="test.jpg"/>
          <p:cNvPicPr>
            <a:picLocks noChangeAspect="1"/>
          </p:cNvPicPr>
          <p:nvPr/>
        </p:nvPicPr>
        <p:blipFill>
          <a:blip r:embed="rId2"/>
          <a:stretch>
            <a:fillRect/>
          </a:stretch>
        </p:blipFill>
        <p:spPr>
          <a:xfrm>
            <a:off x="457200" y="1600200"/>
            <a:ext cx="5410651" cy="457200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Deepto Chakrabarty</a:t>
            </a:r>
          </a:p>
        </p:txBody>
      </p:sp>
      <p:pic>
        <p:nvPicPr>
          <p:cNvPr id="3" name="Picture 2" descr="test.jpg"/>
          <p:cNvPicPr>
            <a:picLocks noChangeAspect="1"/>
          </p:cNvPicPr>
          <p:nvPr/>
        </p:nvPicPr>
        <p:blipFill>
          <a:blip r:embed="rId2"/>
          <a:stretch>
            <a:fillRect/>
          </a:stretch>
        </p:blipFill>
        <p:spPr>
          <a:xfrm>
            <a:off x="457200" y="1600200"/>
            <a:ext cx="3158836" cy="4572000"/>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Miranda Cheng</a:t>
            </a:r>
          </a:p>
        </p:txBody>
      </p:sp>
      <p:pic>
        <p:nvPicPr>
          <p:cNvPr id="3" name="Picture 2" descr="test.jpg"/>
          <p:cNvPicPr>
            <a:picLocks noChangeAspect="1"/>
          </p:cNvPicPr>
          <p:nvPr/>
        </p:nvPicPr>
        <p:blipFill>
          <a:blip r:embed="rId2"/>
          <a:stretch>
            <a:fillRect/>
          </a:stretch>
        </p:blipFill>
        <p:spPr>
          <a:xfrm>
            <a:off x="457200" y="1600200"/>
            <a:ext cx="3432955" cy="4572000"/>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Warren Henry</a:t>
            </a:r>
          </a:p>
        </p:txBody>
      </p:sp>
      <p:pic>
        <p:nvPicPr>
          <p:cNvPr id="3" name="Picture 2" descr="test.jpg"/>
          <p:cNvPicPr>
            <a:picLocks noChangeAspect="1"/>
          </p:cNvPicPr>
          <p:nvPr/>
        </p:nvPicPr>
        <p:blipFill>
          <a:blip r:embed="rId2"/>
          <a:stretch>
            <a:fillRect/>
          </a:stretch>
        </p:blipFill>
        <p:spPr>
          <a:xfrm>
            <a:off x="457200" y="1600200"/>
            <a:ext cx="3010829" cy="4572000"/>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Michio Katu</a:t>
            </a:r>
          </a:p>
        </p:txBody>
      </p:sp>
      <p:pic>
        <p:nvPicPr>
          <p:cNvPr id="3" name="Picture 2" descr="test.jpg"/>
          <p:cNvPicPr>
            <a:picLocks noChangeAspect="1"/>
          </p:cNvPicPr>
          <p:nvPr/>
        </p:nvPicPr>
        <p:blipFill>
          <a:blip r:embed="rId2"/>
          <a:stretch>
            <a:fillRect/>
          </a:stretch>
        </p:blipFill>
        <p:spPr>
          <a:xfrm>
            <a:off x="457200" y="1600200"/>
            <a:ext cx="6445639" cy="4572000"/>
          </a:xfrm>
          <a:prstGeom prst="rect">
            <a:avLst/>
          </a:prstGeom>
        </p:spPr>
      </p:pic>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Michael Ramsey-Musolf</a:t>
            </a:r>
          </a:p>
        </p:txBody>
      </p:sp>
      <p:pic>
        <p:nvPicPr>
          <p:cNvPr id="3" name="Picture 2" descr="test.jpg"/>
          <p:cNvPicPr>
            <a:picLocks noChangeAspect="1"/>
          </p:cNvPicPr>
          <p:nvPr/>
        </p:nvPicPr>
        <p:blipFill>
          <a:blip r:embed="rId2"/>
          <a:stretch>
            <a:fillRect/>
          </a:stretch>
        </p:blipFill>
        <p:spPr>
          <a:xfrm>
            <a:off x="457200" y="1600200"/>
            <a:ext cx="4572000" cy="4572000"/>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Ibn al-Haytham</a:t>
            </a:r>
          </a:p>
        </p:txBody>
      </p:sp>
      <p:pic>
        <p:nvPicPr>
          <p:cNvPr id="3" name="Picture 2" descr="test.jpg"/>
          <p:cNvPicPr>
            <a:picLocks noChangeAspect="1"/>
          </p:cNvPicPr>
          <p:nvPr/>
        </p:nvPicPr>
        <p:blipFill>
          <a:blip r:embed="rId2"/>
          <a:stretch>
            <a:fillRect/>
          </a:stretch>
        </p:blipFill>
        <p:spPr>
          <a:xfrm>
            <a:off x="457200" y="1600200"/>
            <a:ext cx="3839084" cy="45720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